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0"/>
  </p:notesMasterIdLst>
  <p:sldIdLst>
    <p:sldId id="257" r:id="rId6"/>
    <p:sldId id="263" r:id="rId7"/>
    <p:sldId id="264" r:id="rId8"/>
    <p:sldId id="265" r:id="rId9"/>
    <p:sldId id="266" r:id="rId10"/>
    <p:sldId id="267" r:id="rId11"/>
    <p:sldId id="268" r:id="rId12"/>
    <p:sldId id="269" r:id="rId13"/>
    <p:sldId id="258" r:id="rId14"/>
    <p:sldId id="271" r:id="rId15"/>
    <p:sldId id="261" r:id="rId16"/>
    <p:sldId id="260" r:id="rId17"/>
    <p:sldId id="262" r:id="rId18"/>
    <p:sldId id="27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12" autoAdjust="0"/>
    <p:restoredTop sz="85340" autoAdjust="0"/>
  </p:normalViewPr>
  <p:slideViewPr>
    <p:cSldViewPr snapToGrid="0">
      <p:cViewPr varScale="1">
        <p:scale>
          <a:sx n="96" d="100"/>
          <a:sy n="96"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7530E-834B-48FF-9164-337F1B40FA35}" type="doc">
      <dgm:prSet loTypeId="urn:microsoft.com/office/officeart/2005/8/layout/process1" loCatId="process" qsTypeId="urn:microsoft.com/office/officeart/2005/8/quickstyle/simple1" qsCatId="simple" csTypeId="urn:microsoft.com/office/officeart/2005/8/colors/colorful2" csCatId="colorful" phldr="1"/>
      <dgm:spPr/>
    </dgm:pt>
    <dgm:pt modelId="{2E856A31-0E0A-42D6-8654-91E0DF93BA2C}">
      <dgm:prSet phldrT="[Text]"/>
      <dgm:spPr>
        <a:solidFill>
          <a:schemeClr val="accent1"/>
        </a:solidFill>
      </dgm:spPr>
      <dgm:t>
        <a:bodyPr/>
        <a:lstStyle/>
        <a:p>
          <a:pPr algn="ctr"/>
          <a:r>
            <a:rPr lang="en-US" dirty="0" smtClean="0"/>
            <a:t>Focus on Safety</a:t>
          </a:r>
          <a:endParaRPr lang="en-US" dirty="0"/>
        </a:p>
      </dgm:t>
    </dgm:pt>
    <dgm:pt modelId="{EE4B4FA0-3CA5-45D1-923C-E2D28C8D5749}" type="parTrans" cxnId="{149C1102-4C45-4B1F-95C5-9143EC1410B7}">
      <dgm:prSet/>
      <dgm:spPr/>
      <dgm:t>
        <a:bodyPr/>
        <a:lstStyle/>
        <a:p>
          <a:endParaRPr lang="en-US"/>
        </a:p>
      </dgm:t>
    </dgm:pt>
    <dgm:pt modelId="{356EC2FC-968A-4A82-96D6-782E92611F64}" type="sibTrans" cxnId="{149C1102-4C45-4B1F-95C5-9143EC1410B7}">
      <dgm:prSet/>
      <dgm:spPr>
        <a:solidFill>
          <a:schemeClr val="accent5"/>
        </a:solidFill>
      </dgm:spPr>
      <dgm:t>
        <a:bodyPr/>
        <a:lstStyle/>
        <a:p>
          <a:endParaRPr lang="en-US" dirty="0"/>
        </a:p>
      </dgm:t>
    </dgm:pt>
    <dgm:pt modelId="{B140D3D1-D546-420B-935E-14A5BE16D618}">
      <dgm:prSet phldrT="[Text]"/>
      <dgm:spPr>
        <a:solidFill>
          <a:schemeClr val="accent2"/>
        </a:solidFill>
      </dgm:spPr>
      <dgm:t>
        <a:bodyPr/>
        <a:lstStyle/>
        <a:p>
          <a:pPr algn="ctr"/>
          <a:r>
            <a:rPr lang="en-US" dirty="0" smtClean="0"/>
            <a:t>Behavioral change</a:t>
          </a:r>
          <a:endParaRPr lang="en-US" dirty="0"/>
        </a:p>
      </dgm:t>
    </dgm:pt>
    <dgm:pt modelId="{5F4D96FB-3BED-410E-B785-BC5D12D42531}" type="parTrans" cxnId="{B686C16C-EEC8-4CA4-9014-FBA96B31FBC7}">
      <dgm:prSet/>
      <dgm:spPr/>
      <dgm:t>
        <a:bodyPr/>
        <a:lstStyle/>
        <a:p>
          <a:endParaRPr lang="en-US"/>
        </a:p>
      </dgm:t>
    </dgm:pt>
    <dgm:pt modelId="{A72F410B-04F5-4A38-ADA4-99BE8C1D5BCD}" type="sibTrans" cxnId="{B686C16C-EEC8-4CA4-9014-FBA96B31FBC7}">
      <dgm:prSet/>
      <dgm:spPr>
        <a:solidFill>
          <a:schemeClr val="accent5"/>
        </a:solidFill>
      </dgm:spPr>
      <dgm:t>
        <a:bodyPr/>
        <a:lstStyle/>
        <a:p>
          <a:endParaRPr lang="en-US" dirty="0"/>
        </a:p>
      </dgm:t>
    </dgm:pt>
    <dgm:pt modelId="{08883888-3204-41AC-8C90-53814D2FD609}">
      <dgm:prSet phldrT="[Text]"/>
      <dgm:spPr/>
      <dgm:t>
        <a:bodyPr/>
        <a:lstStyle/>
        <a:p>
          <a:r>
            <a:rPr lang="en-US" dirty="0" smtClean="0"/>
            <a:t>Use of network</a:t>
          </a:r>
          <a:endParaRPr lang="en-US" dirty="0"/>
        </a:p>
      </dgm:t>
    </dgm:pt>
    <dgm:pt modelId="{3398D432-C53E-4BE1-9DDD-C16CD484FF6D}" type="parTrans" cxnId="{A0C7221A-74D7-4802-BED3-C5E1CD3C22FC}">
      <dgm:prSet/>
      <dgm:spPr/>
      <dgm:t>
        <a:bodyPr/>
        <a:lstStyle/>
        <a:p>
          <a:endParaRPr lang="en-US"/>
        </a:p>
      </dgm:t>
    </dgm:pt>
    <dgm:pt modelId="{651F1B89-4CB6-4FB8-AA54-0F1773F6A238}" type="sibTrans" cxnId="{A0C7221A-74D7-4802-BED3-C5E1CD3C22FC}">
      <dgm:prSet/>
      <dgm:spPr/>
      <dgm:t>
        <a:bodyPr/>
        <a:lstStyle/>
        <a:p>
          <a:endParaRPr lang="en-US"/>
        </a:p>
      </dgm:t>
    </dgm:pt>
    <dgm:pt modelId="{66C491D5-8D37-42A3-A490-75479648352F}">
      <dgm:prSet phldrT="[Text]"/>
      <dgm:spPr>
        <a:solidFill>
          <a:schemeClr val="accent1"/>
        </a:solidFill>
      </dgm:spPr>
      <dgm:t>
        <a:bodyPr/>
        <a:lstStyle/>
        <a:p>
          <a:pPr marL="231775" indent="-231775" algn="l"/>
          <a:r>
            <a:rPr lang="en-US" dirty="0" smtClean="0"/>
            <a:t>Immediate</a:t>
          </a:r>
          <a:endParaRPr lang="en-US" dirty="0"/>
        </a:p>
      </dgm:t>
    </dgm:pt>
    <dgm:pt modelId="{198EB6AB-5FF5-40A3-8955-D2686DEC85FD}" type="parTrans" cxnId="{F35914E1-D017-4A7B-9991-EF2AE52DEAB6}">
      <dgm:prSet/>
      <dgm:spPr/>
      <dgm:t>
        <a:bodyPr/>
        <a:lstStyle/>
        <a:p>
          <a:endParaRPr lang="en-US"/>
        </a:p>
      </dgm:t>
    </dgm:pt>
    <dgm:pt modelId="{917BBA94-7385-42D4-BFAC-E09142861383}" type="sibTrans" cxnId="{F35914E1-D017-4A7B-9991-EF2AE52DEAB6}">
      <dgm:prSet/>
      <dgm:spPr/>
      <dgm:t>
        <a:bodyPr/>
        <a:lstStyle/>
        <a:p>
          <a:endParaRPr lang="en-US"/>
        </a:p>
      </dgm:t>
    </dgm:pt>
    <dgm:pt modelId="{4C746570-9C8A-4271-9DB3-C1CE90FD76AF}">
      <dgm:prSet phldrT="[Text]"/>
      <dgm:spPr>
        <a:solidFill>
          <a:schemeClr val="accent1"/>
        </a:solidFill>
      </dgm:spPr>
      <dgm:t>
        <a:bodyPr/>
        <a:lstStyle/>
        <a:p>
          <a:pPr marL="231775" indent="-231775" algn="l"/>
          <a:r>
            <a:rPr lang="en-US" dirty="0" smtClean="0"/>
            <a:t>Demonstrated over time</a:t>
          </a:r>
          <a:endParaRPr lang="en-US" dirty="0"/>
        </a:p>
      </dgm:t>
    </dgm:pt>
    <dgm:pt modelId="{896F70B6-3586-4000-B34C-9B8D28A415E9}" type="parTrans" cxnId="{54C41CD0-9BF4-4A9F-86EF-07BB16C0ABBF}">
      <dgm:prSet/>
      <dgm:spPr/>
      <dgm:t>
        <a:bodyPr/>
        <a:lstStyle/>
        <a:p>
          <a:endParaRPr lang="en-US"/>
        </a:p>
      </dgm:t>
    </dgm:pt>
    <dgm:pt modelId="{AFE6172A-A7CA-44F8-BA3A-474AA0127735}" type="sibTrans" cxnId="{54C41CD0-9BF4-4A9F-86EF-07BB16C0ABBF}">
      <dgm:prSet/>
      <dgm:spPr/>
      <dgm:t>
        <a:bodyPr/>
        <a:lstStyle/>
        <a:p>
          <a:endParaRPr lang="en-US"/>
        </a:p>
      </dgm:t>
    </dgm:pt>
    <dgm:pt modelId="{D909ADB3-006F-4060-9A93-BE0CB2BF7675}">
      <dgm:prSet phldrT="[Text]"/>
      <dgm:spPr>
        <a:solidFill>
          <a:schemeClr val="accent2"/>
        </a:solidFill>
      </dgm:spPr>
      <dgm:t>
        <a:bodyPr/>
        <a:lstStyle/>
        <a:p>
          <a:pPr marL="231775" indent="-231775" algn="l"/>
          <a:r>
            <a:rPr lang="en-US" dirty="0" smtClean="0"/>
            <a:t>Impact on the child’s safety and care</a:t>
          </a:r>
          <a:endParaRPr lang="en-US" dirty="0"/>
        </a:p>
      </dgm:t>
    </dgm:pt>
    <dgm:pt modelId="{CE14C86F-04B3-4C7F-AEEC-C5D8DCAC86D8}" type="parTrans" cxnId="{C81BA187-712F-4332-ABB3-32B56B413AFB}">
      <dgm:prSet/>
      <dgm:spPr/>
      <dgm:t>
        <a:bodyPr/>
        <a:lstStyle/>
        <a:p>
          <a:endParaRPr lang="en-US"/>
        </a:p>
      </dgm:t>
    </dgm:pt>
    <dgm:pt modelId="{9CB8465D-A161-40B9-990D-7CFFF3396947}" type="sibTrans" cxnId="{C81BA187-712F-4332-ABB3-32B56B413AFB}">
      <dgm:prSet/>
      <dgm:spPr/>
      <dgm:t>
        <a:bodyPr/>
        <a:lstStyle/>
        <a:p>
          <a:endParaRPr lang="en-US"/>
        </a:p>
      </dgm:t>
    </dgm:pt>
    <dgm:pt modelId="{17EDE548-F242-4355-B91B-A980022249C7}" type="pres">
      <dgm:prSet presAssocID="{C617530E-834B-48FF-9164-337F1B40FA35}" presName="Name0" presStyleCnt="0">
        <dgm:presLayoutVars>
          <dgm:dir/>
          <dgm:resizeHandles val="exact"/>
        </dgm:presLayoutVars>
      </dgm:prSet>
      <dgm:spPr/>
    </dgm:pt>
    <dgm:pt modelId="{A189A63C-FA2B-4810-B065-CE18F25BA064}" type="pres">
      <dgm:prSet presAssocID="{2E856A31-0E0A-42D6-8654-91E0DF93BA2C}" presName="node" presStyleLbl="node1" presStyleIdx="0" presStyleCnt="3" custScaleX="266927" custScaleY="389761">
        <dgm:presLayoutVars>
          <dgm:bulletEnabled val="1"/>
        </dgm:presLayoutVars>
      </dgm:prSet>
      <dgm:spPr/>
      <dgm:t>
        <a:bodyPr/>
        <a:lstStyle/>
        <a:p>
          <a:endParaRPr lang="en-US"/>
        </a:p>
      </dgm:t>
    </dgm:pt>
    <dgm:pt modelId="{0E25743B-B5E9-4CA5-B751-882C84AAE1AB}" type="pres">
      <dgm:prSet presAssocID="{356EC2FC-968A-4A82-96D6-782E92611F64}" presName="sibTrans" presStyleLbl="sibTrans2D1" presStyleIdx="0" presStyleCnt="2"/>
      <dgm:spPr/>
      <dgm:t>
        <a:bodyPr/>
        <a:lstStyle/>
        <a:p>
          <a:endParaRPr lang="en-US"/>
        </a:p>
      </dgm:t>
    </dgm:pt>
    <dgm:pt modelId="{11976A65-5A13-4955-9643-6402FEDE61B2}" type="pres">
      <dgm:prSet presAssocID="{356EC2FC-968A-4A82-96D6-782E92611F64}" presName="connectorText" presStyleLbl="sibTrans2D1" presStyleIdx="0" presStyleCnt="2"/>
      <dgm:spPr/>
      <dgm:t>
        <a:bodyPr/>
        <a:lstStyle/>
        <a:p>
          <a:endParaRPr lang="en-US"/>
        </a:p>
      </dgm:t>
    </dgm:pt>
    <dgm:pt modelId="{090D95F1-5C88-4E11-8202-0418C414BECE}" type="pres">
      <dgm:prSet presAssocID="{B140D3D1-D546-420B-935E-14A5BE16D618}" presName="node" presStyleLbl="node1" presStyleIdx="1" presStyleCnt="3" custScaleX="266927" custScaleY="389761">
        <dgm:presLayoutVars>
          <dgm:bulletEnabled val="1"/>
        </dgm:presLayoutVars>
      </dgm:prSet>
      <dgm:spPr/>
      <dgm:t>
        <a:bodyPr/>
        <a:lstStyle/>
        <a:p>
          <a:endParaRPr lang="en-US"/>
        </a:p>
      </dgm:t>
    </dgm:pt>
    <dgm:pt modelId="{CEF9D6B1-E807-47A4-A667-45C01E9DE9FC}" type="pres">
      <dgm:prSet presAssocID="{A72F410B-04F5-4A38-ADA4-99BE8C1D5BCD}" presName="sibTrans" presStyleLbl="sibTrans2D1" presStyleIdx="1" presStyleCnt="2"/>
      <dgm:spPr/>
      <dgm:t>
        <a:bodyPr/>
        <a:lstStyle/>
        <a:p>
          <a:endParaRPr lang="en-US"/>
        </a:p>
      </dgm:t>
    </dgm:pt>
    <dgm:pt modelId="{AD071967-8813-4EC0-B6C6-93ED90F3CF03}" type="pres">
      <dgm:prSet presAssocID="{A72F410B-04F5-4A38-ADA4-99BE8C1D5BCD}" presName="connectorText" presStyleLbl="sibTrans2D1" presStyleIdx="1" presStyleCnt="2"/>
      <dgm:spPr/>
      <dgm:t>
        <a:bodyPr/>
        <a:lstStyle/>
        <a:p>
          <a:endParaRPr lang="en-US"/>
        </a:p>
      </dgm:t>
    </dgm:pt>
    <dgm:pt modelId="{56CA4DCE-1770-4A26-B998-CB434F9EB646}" type="pres">
      <dgm:prSet presAssocID="{08883888-3204-41AC-8C90-53814D2FD609}" presName="node" presStyleLbl="node1" presStyleIdx="2" presStyleCnt="3" custScaleX="266927" custScaleY="389761">
        <dgm:presLayoutVars>
          <dgm:bulletEnabled val="1"/>
        </dgm:presLayoutVars>
      </dgm:prSet>
      <dgm:spPr/>
      <dgm:t>
        <a:bodyPr/>
        <a:lstStyle/>
        <a:p>
          <a:endParaRPr lang="en-US"/>
        </a:p>
      </dgm:t>
    </dgm:pt>
  </dgm:ptLst>
  <dgm:cxnLst>
    <dgm:cxn modelId="{0E08F68E-E5BB-45E6-9546-88DFCA7E4EBC}" type="presOf" srcId="{66C491D5-8D37-42A3-A490-75479648352F}" destId="{A189A63C-FA2B-4810-B065-CE18F25BA064}" srcOrd="0" destOrd="1" presId="urn:microsoft.com/office/officeart/2005/8/layout/process1"/>
    <dgm:cxn modelId="{149C1102-4C45-4B1F-95C5-9143EC1410B7}" srcId="{C617530E-834B-48FF-9164-337F1B40FA35}" destId="{2E856A31-0E0A-42D6-8654-91E0DF93BA2C}" srcOrd="0" destOrd="0" parTransId="{EE4B4FA0-3CA5-45D1-923C-E2D28C8D5749}" sibTransId="{356EC2FC-968A-4A82-96D6-782E92611F64}"/>
    <dgm:cxn modelId="{54C41CD0-9BF4-4A9F-86EF-07BB16C0ABBF}" srcId="{2E856A31-0E0A-42D6-8654-91E0DF93BA2C}" destId="{4C746570-9C8A-4271-9DB3-C1CE90FD76AF}" srcOrd="1" destOrd="0" parTransId="{896F70B6-3586-4000-B34C-9B8D28A415E9}" sibTransId="{AFE6172A-A7CA-44F8-BA3A-474AA0127735}"/>
    <dgm:cxn modelId="{B686C16C-EEC8-4CA4-9014-FBA96B31FBC7}" srcId="{C617530E-834B-48FF-9164-337F1B40FA35}" destId="{B140D3D1-D546-420B-935E-14A5BE16D618}" srcOrd="1" destOrd="0" parTransId="{5F4D96FB-3BED-410E-B785-BC5D12D42531}" sibTransId="{A72F410B-04F5-4A38-ADA4-99BE8C1D5BCD}"/>
    <dgm:cxn modelId="{5437414B-C860-4BD3-B09D-FFBE1F4899DE}" type="presOf" srcId="{C617530E-834B-48FF-9164-337F1B40FA35}" destId="{17EDE548-F242-4355-B91B-A980022249C7}" srcOrd="0" destOrd="0" presId="urn:microsoft.com/office/officeart/2005/8/layout/process1"/>
    <dgm:cxn modelId="{7D522F87-C5E2-47AF-B598-1ED275CDEEEB}" type="presOf" srcId="{2E856A31-0E0A-42D6-8654-91E0DF93BA2C}" destId="{A189A63C-FA2B-4810-B065-CE18F25BA064}" srcOrd="0" destOrd="0" presId="urn:microsoft.com/office/officeart/2005/8/layout/process1"/>
    <dgm:cxn modelId="{F35914E1-D017-4A7B-9991-EF2AE52DEAB6}" srcId="{2E856A31-0E0A-42D6-8654-91E0DF93BA2C}" destId="{66C491D5-8D37-42A3-A490-75479648352F}" srcOrd="0" destOrd="0" parTransId="{198EB6AB-5FF5-40A3-8955-D2686DEC85FD}" sibTransId="{917BBA94-7385-42D4-BFAC-E09142861383}"/>
    <dgm:cxn modelId="{8A99B15C-8C27-4A7D-B40D-9D99C4648C96}" type="presOf" srcId="{08883888-3204-41AC-8C90-53814D2FD609}" destId="{56CA4DCE-1770-4A26-B998-CB434F9EB646}" srcOrd="0" destOrd="0" presId="urn:microsoft.com/office/officeart/2005/8/layout/process1"/>
    <dgm:cxn modelId="{6BC49A3B-8646-4310-B745-B3D098D494C9}" type="presOf" srcId="{4C746570-9C8A-4271-9DB3-C1CE90FD76AF}" destId="{A189A63C-FA2B-4810-B065-CE18F25BA064}" srcOrd="0" destOrd="2" presId="urn:microsoft.com/office/officeart/2005/8/layout/process1"/>
    <dgm:cxn modelId="{5022B1C2-A041-4602-B5F1-878ED9C9FADA}" type="presOf" srcId="{A72F410B-04F5-4A38-ADA4-99BE8C1D5BCD}" destId="{CEF9D6B1-E807-47A4-A667-45C01E9DE9FC}" srcOrd="0" destOrd="0" presId="urn:microsoft.com/office/officeart/2005/8/layout/process1"/>
    <dgm:cxn modelId="{D3224E0D-3D34-4997-BAB3-70B8D432A86E}" type="presOf" srcId="{D909ADB3-006F-4060-9A93-BE0CB2BF7675}" destId="{090D95F1-5C88-4E11-8202-0418C414BECE}" srcOrd="0" destOrd="1" presId="urn:microsoft.com/office/officeart/2005/8/layout/process1"/>
    <dgm:cxn modelId="{A4CF80FB-ADE4-46F0-8280-F63E268C5E23}" type="presOf" srcId="{356EC2FC-968A-4A82-96D6-782E92611F64}" destId="{11976A65-5A13-4955-9643-6402FEDE61B2}" srcOrd="1" destOrd="0" presId="urn:microsoft.com/office/officeart/2005/8/layout/process1"/>
    <dgm:cxn modelId="{EEC940B5-F1A6-418B-BA1C-3537ACB77AA3}" type="presOf" srcId="{356EC2FC-968A-4A82-96D6-782E92611F64}" destId="{0E25743B-B5E9-4CA5-B751-882C84AAE1AB}" srcOrd="0" destOrd="0" presId="urn:microsoft.com/office/officeart/2005/8/layout/process1"/>
    <dgm:cxn modelId="{A0C7221A-74D7-4802-BED3-C5E1CD3C22FC}" srcId="{C617530E-834B-48FF-9164-337F1B40FA35}" destId="{08883888-3204-41AC-8C90-53814D2FD609}" srcOrd="2" destOrd="0" parTransId="{3398D432-C53E-4BE1-9DDD-C16CD484FF6D}" sibTransId="{651F1B89-4CB6-4FB8-AA54-0F1773F6A238}"/>
    <dgm:cxn modelId="{99AC9EF4-FDC2-4F20-B10F-DE344B0020D4}" type="presOf" srcId="{B140D3D1-D546-420B-935E-14A5BE16D618}" destId="{090D95F1-5C88-4E11-8202-0418C414BECE}" srcOrd="0" destOrd="0" presId="urn:microsoft.com/office/officeart/2005/8/layout/process1"/>
    <dgm:cxn modelId="{891EECF0-374B-4C6D-89CF-9912EA01BC05}" type="presOf" srcId="{A72F410B-04F5-4A38-ADA4-99BE8C1D5BCD}" destId="{AD071967-8813-4EC0-B6C6-93ED90F3CF03}" srcOrd="1" destOrd="0" presId="urn:microsoft.com/office/officeart/2005/8/layout/process1"/>
    <dgm:cxn modelId="{C81BA187-712F-4332-ABB3-32B56B413AFB}" srcId="{B140D3D1-D546-420B-935E-14A5BE16D618}" destId="{D909ADB3-006F-4060-9A93-BE0CB2BF7675}" srcOrd="0" destOrd="0" parTransId="{CE14C86F-04B3-4C7F-AEEC-C5D8DCAC86D8}" sibTransId="{9CB8465D-A161-40B9-990D-7CFFF3396947}"/>
    <dgm:cxn modelId="{86DFDB81-3368-4274-9D27-8E0EFF8136D1}" type="presParOf" srcId="{17EDE548-F242-4355-B91B-A980022249C7}" destId="{A189A63C-FA2B-4810-B065-CE18F25BA064}" srcOrd="0" destOrd="0" presId="urn:microsoft.com/office/officeart/2005/8/layout/process1"/>
    <dgm:cxn modelId="{74761EB2-DA8B-4A9B-A768-A691E0376A23}" type="presParOf" srcId="{17EDE548-F242-4355-B91B-A980022249C7}" destId="{0E25743B-B5E9-4CA5-B751-882C84AAE1AB}" srcOrd="1" destOrd="0" presId="urn:microsoft.com/office/officeart/2005/8/layout/process1"/>
    <dgm:cxn modelId="{4C9BD50A-9477-45E2-94A3-CA02DE67BDA5}" type="presParOf" srcId="{0E25743B-B5E9-4CA5-B751-882C84AAE1AB}" destId="{11976A65-5A13-4955-9643-6402FEDE61B2}" srcOrd="0" destOrd="0" presId="urn:microsoft.com/office/officeart/2005/8/layout/process1"/>
    <dgm:cxn modelId="{CAE6D630-B98D-4B1C-B527-043B8EC1FF5A}" type="presParOf" srcId="{17EDE548-F242-4355-B91B-A980022249C7}" destId="{090D95F1-5C88-4E11-8202-0418C414BECE}" srcOrd="2" destOrd="0" presId="urn:microsoft.com/office/officeart/2005/8/layout/process1"/>
    <dgm:cxn modelId="{F124EDA3-C2BF-41B4-BD6E-E4707D1F3922}" type="presParOf" srcId="{17EDE548-F242-4355-B91B-A980022249C7}" destId="{CEF9D6B1-E807-47A4-A667-45C01E9DE9FC}" srcOrd="3" destOrd="0" presId="urn:microsoft.com/office/officeart/2005/8/layout/process1"/>
    <dgm:cxn modelId="{1FA2040E-13D3-4145-8529-442755701F9D}" type="presParOf" srcId="{CEF9D6B1-E807-47A4-A667-45C01E9DE9FC}" destId="{AD071967-8813-4EC0-B6C6-93ED90F3CF03}" srcOrd="0" destOrd="0" presId="urn:microsoft.com/office/officeart/2005/8/layout/process1"/>
    <dgm:cxn modelId="{42CC630F-96DB-462C-9D6F-699716EBF3D7}" type="presParOf" srcId="{17EDE548-F242-4355-B91B-A980022249C7}" destId="{56CA4DCE-1770-4A26-B998-CB434F9EB64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7031E5-77AC-4A21-85AD-6E7EE40EDF14}" type="datetimeFigureOut">
              <a:rPr lang="en-US" smtClean="0"/>
              <a:t>9/25/2015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E101C-DC48-4DF7-806C-D1C7DC7E1DB8}" type="slidenum">
              <a:rPr lang="en-US" smtClean="0"/>
              <a:t>‹#›</a:t>
            </a:fld>
            <a:endParaRPr lang="en-US" dirty="0"/>
          </a:p>
        </p:txBody>
      </p:sp>
    </p:spTree>
    <p:extLst>
      <p:ext uri="{BB962C8B-B14F-4D97-AF65-F5344CB8AC3E}">
        <p14:creationId xmlns:p14="http://schemas.microsoft.com/office/powerpoint/2010/main" val="1147925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9.png"/></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So far we have not attempted to determine the underlying causes for maltreatment. Our focus has been on identifying and controlling imminent danger (safety assessment) and estimating the probability of future harm (risk assessment). Now it is time to open a case and provide </a:t>
            </a:r>
            <a:r>
              <a:rPr lang="en-US" dirty="0" smtClean="0">
                <a:latin typeface="Verdana" panose="020B0604030504040204" pitchFamily="34" charset="0"/>
                <a:ea typeface="Verdana" panose="020B0604030504040204" pitchFamily="34" charset="0"/>
                <a:cs typeface="Verdana" panose="020B0604030504040204" pitchFamily="34" charset="0"/>
              </a:rPr>
              <a:t>services.</a:t>
            </a:r>
            <a:r>
              <a:rPr lang="en-US" baseline="0" dirty="0" smtClean="0">
                <a:latin typeface="Verdana" panose="020B0604030504040204" pitchFamily="34" charset="0"/>
                <a:ea typeface="Verdana" panose="020B0604030504040204" pitchFamily="34" charset="0"/>
                <a:cs typeface="Verdana" panose="020B0604030504040204" pitchFamily="34" charset="0"/>
              </a:rPr>
              <a:t> I</a:t>
            </a:r>
            <a:r>
              <a:rPr lang="en-US" dirty="0" smtClean="0">
                <a:latin typeface="Verdana" panose="020B0604030504040204" pitchFamily="34" charset="0"/>
                <a:ea typeface="Verdana" panose="020B0604030504040204" pitchFamily="34" charset="0"/>
                <a:cs typeface="Verdana" panose="020B0604030504040204" pitchFamily="34" charset="0"/>
              </a:rPr>
              <a:t>t </a:t>
            </a:r>
            <a:r>
              <a:rPr lang="en-US" dirty="0">
                <a:latin typeface="Verdana" panose="020B0604030504040204" pitchFamily="34" charset="0"/>
                <a:ea typeface="Verdana" panose="020B0604030504040204" pitchFamily="34" charset="0"/>
                <a:cs typeface="Verdana" panose="020B0604030504040204" pitchFamily="34" charset="0"/>
              </a:rPr>
              <a:t>is time to assess what </a:t>
            </a:r>
            <a:r>
              <a:rPr lang="en-US" dirty="0" smtClean="0">
                <a:latin typeface="Verdana" panose="020B0604030504040204" pitchFamily="34" charset="0"/>
                <a:ea typeface="Verdana" panose="020B0604030504040204" pitchFamily="34" charset="0"/>
                <a:cs typeface="Verdana" panose="020B0604030504040204" pitchFamily="34" charset="0"/>
              </a:rPr>
              <a:t>underlying </a:t>
            </a:r>
            <a:r>
              <a:rPr lang="en-US" dirty="0">
                <a:latin typeface="Verdana" panose="020B0604030504040204" pitchFamily="34" charset="0"/>
                <a:ea typeface="Verdana" panose="020B0604030504040204" pitchFamily="34" charset="0"/>
                <a:cs typeface="Verdana" panose="020B0604030504040204" pitchFamily="34" charset="0"/>
              </a:rPr>
              <a:t>issues </a:t>
            </a:r>
            <a:r>
              <a:rPr lang="en-US" dirty="0" smtClean="0">
                <a:latin typeface="Verdana" panose="020B0604030504040204" pitchFamily="34" charset="0"/>
                <a:ea typeface="Verdana" panose="020B0604030504040204" pitchFamily="34" charset="0"/>
                <a:cs typeface="Verdana" panose="020B0604030504040204" pitchFamily="34" charset="0"/>
              </a:rPr>
              <a:t>need </a:t>
            </a:r>
            <a:r>
              <a:rPr lang="en-US" dirty="0">
                <a:latin typeface="Verdana" panose="020B0604030504040204" pitchFamily="34" charset="0"/>
                <a:ea typeface="Verdana" panose="020B0604030504040204" pitchFamily="34" charset="0"/>
                <a:cs typeface="Verdana" panose="020B0604030504040204" pitchFamily="34" charset="0"/>
              </a:rPr>
              <a:t>to be resolved to reduce the risk of future harm. </a:t>
            </a:r>
            <a:r>
              <a:rPr lang="en-US" dirty="0" smtClean="0">
                <a:latin typeface="Verdana" panose="020B0604030504040204" pitchFamily="34" charset="0"/>
                <a:ea typeface="Verdana" panose="020B0604030504040204" pitchFamily="34" charset="0"/>
                <a:cs typeface="Verdana" panose="020B0604030504040204" pitchFamily="34" charset="0"/>
              </a:rPr>
              <a:t>The Structured Decision Making® (SDM) </a:t>
            </a:r>
            <a:r>
              <a:rPr lang="en-US" dirty="0">
                <a:latin typeface="Verdana" panose="020B0604030504040204" pitchFamily="34" charset="0"/>
                <a:ea typeface="Verdana" panose="020B0604030504040204" pitchFamily="34" charset="0"/>
                <a:cs typeface="Verdana" panose="020B0604030504040204" pitchFamily="34" charset="0"/>
              </a:rPr>
              <a:t>family strengths and </a:t>
            </a:r>
            <a:r>
              <a:rPr lang="en-US" dirty="0" smtClean="0">
                <a:latin typeface="Verdana" panose="020B0604030504040204" pitchFamily="34" charset="0"/>
                <a:ea typeface="Verdana" panose="020B0604030504040204" pitchFamily="34" charset="0"/>
                <a:cs typeface="Verdana" panose="020B0604030504040204" pitchFamily="34" charset="0"/>
              </a:rPr>
              <a:t>needs </a:t>
            </a:r>
            <a:r>
              <a:rPr lang="en-US" dirty="0">
                <a:latin typeface="Verdana" panose="020B0604030504040204" pitchFamily="34" charset="0"/>
                <a:ea typeface="Verdana" panose="020B0604030504040204" pitchFamily="34" charset="0"/>
                <a:cs typeface="Verdana" panose="020B0604030504040204" pitchFamily="34" charset="0"/>
              </a:rPr>
              <a:t>assessment (FSNA) is a comprehensive review of family functioning to help identify those areas that need intervention.</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a:t>
            </a:r>
            <a:r>
              <a:rPr lang="en-US" dirty="0" smtClean="0">
                <a:latin typeface="Verdana" panose="020B0604030504040204" pitchFamily="34" charset="0"/>
                <a:ea typeface="Verdana" panose="020B0604030504040204" pitchFamily="34" charset="0"/>
                <a:cs typeface="Verdana" panose="020B0604030504040204" pitchFamily="34" charset="0"/>
              </a:rPr>
              <a:t>SDM® FSNA </a:t>
            </a:r>
            <a:r>
              <a:rPr lang="en-US" dirty="0">
                <a:latin typeface="Verdana" panose="020B0604030504040204" pitchFamily="34" charset="0"/>
                <a:ea typeface="Verdana" panose="020B0604030504040204" pitchFamily="34" charset="0"/>
                <a:cs typeface="Verdana" panose="020B0604030504040204" pitchFamily="34" charset="0"/>
              </a:rPr>
              <a:t>is completed only on cases that will be opened. </a:t>
            </a:r>
            <a:r>
              <a:rPr lang="en-US" dirty="0" smtClean="0">
                <a:latin typeface="Verdana" panose="020B0604030504040204" pitchFamily="34" charset="0"/>
                <a:ea typeface="Verdana" panose="020B0604030504040204" pitchFamily="34" charset="0"/>
                <a:cs typeface="Verdana" panose="020B0604030504040204" pitchFamily="34" charset="0"/>
              </a:rPr>
              <a:t>Because </a:t>
            </a:r>
            <a:r>
              <a:rPr lang="en-US" dirty="0">
                <a:latin typeface="Verdana" panose="020B0604030504040204" pitchFamily="34" charset="0"/>
                <a:ea typeface="Verdana" panose="020B0604030504040204" pitchFamily="34" charset="0"/>
                <a:cs typeface="Verdana" panose="020B0604030504040204" pitchFamily="34" charset="0"/>
              </a:rPr>
              <a:t>we are examining very broad constructs and attempting to draw lines separating families into one of four levels within those </a:t>
            </a:r>
            <a:r>
              <a:rPr lang="en-US" dirty="0" smtClean="0">
                <a:latin typeface="Verdana" panose="020B0604030504040204" pitchFamily="34" charset="0"/>
                <a:ea typeface="Verdana" panose="020B0604030504040204" pitchFamily="34" charset="0"/>
                <a:cs typeface="Verdana" panose="020B0604030504040204" pitchFamily="34" charset="0"/>
              </a:rPr>
              <a:t>constructs, the FSNA is the hardest assessment with which to achieve consistency. While determining</a:t>
            </a:r>
            <a:r>
              <a:rPr lang="en-US" baseline="0" dirty="0" smtClean="0">
                <a:latin typeface="Verdana" panose="020B0604030504040204" pitchFamily="34" charset="0"/>
                <a:ea typeface="Verdana" panose="020B0604030504040204" pitchFamily="34" charset="0"/>
                <a:cs typeface="Verdana" panose="020B0604030504040204" pitchFamily="34" charset="0"/>
              </a:rPr>
              <a:t> which level to assign a family</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is not easily achieved, </a:t>
            </a:r>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dirty="0">
                <a:latin typeface="Verdana" panose="020B0604030504040204" pitchFamily="34" charset="0"/>
                <a:ea typeface="Verdana" panose="020B0604030504040204" pitchFamily="34" charset="0"/>
                <a:cs typeface="Verdana" panose="020B0604030504040204" pitchFamily="34" charset="0"/>
              </a:rPr>
              <a:t>field test demonstrated that this tool significantly improves upon chance. It also has the benefits of systematically organizing the assessment to ensure that all pertinent areas are covered and bringing some consistent language.</a:t>
            </a:r>
          </a:p>
        </p:txBody>
      </p:sp>
      <p:sp>
        <p:nvSpPr>
          <p:cNvPr id="4" name="Slide Number Placeholder 3"/>
          <p:cNvSpPr>
            <a:spLocks noGrp="1"/>
          </p:cNvSpPr>
          <p:nvPr>
            <p:ph type="sldNum" sz="quarter" idx="10"/>
          </p:nvPr>
        </p:nvSpPr>
        <p:spPr/>
        <p:txBody>
          <a:bodyPr/>
          <a:lstStyle/>
          <a:p>
            <a:fld id="{25247304-57D7-438A-BE02-671ED1C5BF3A}" type="slidenum">
              <a:rPr lang="en-US" altLang="en-US" sz="1100">
                <a:latin typeface="Verdana" panose="020B0604030504040204" pitchFamily="34" charset="0"/>
                <a:ea typeface="Verdana" panose="020B0604030504040204" pitchFamily="34" charset="0"/>
                <a:cs typeface="Verdana" panose="020B0604030504040204" pitchFamily="34" charset="0"/>
              </a:rPr>
              <a:pPr/>
              <a:t>2</a:t>
            </a:fld>
            <a:endParaRPr lang="en-US" alt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4208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4438" y="76200"/>
            <a:ext cx="4802187" cy="3600450"/>
          </a:xfrm>
        </p:spPr>
      </p:sp>
      <p:sp>
        <p:nvSpPr>
          <p:cNvPr id="3" name="Notes Placeholder 2"/>
          <p:cNvSpPr>
            <a:spLocks noGrp="1"/>
          </p:cNvSpPr>
          <p:nvPr>
            <p:ph type="body" idx="1"/>
          </p:nvPr>
        </p:nvSpPr>
        <p:spPr>
          <a:xfrm>
            <a:off x="150021" y="3733802"/>
            <a:ext cx="6934200" cy="4460875"/>
          </a:xfrm>
        </p:spPr>
        <p:txBody>
          <a:bodyPr/>
          <a:lstStyle/>
          <a:p>
            <a:pPr defTabSz="931669">
              <a:spcBef>
                <a:spcPts val="0"/>
              </a:spcBef>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By the time a </a:t>
            </a:r>
            <a:r>
              <a:rPr lang="en-US" altLang="en-US" dirty="0">
                <a:latin typeface="Verdana" panose="020B0604030504040204" pitchFamily="34" charset="0"/>
                <a:ea typeface="Verdana" panose="020B0604030504040204" pitchFamily="34" charset="0"/>
                <a:cs typeface="Verdana" panose="020B0604030504040204" pitchFamily="34" charset="0"/>
              </a:rPr>
              <a:t>decision is made to open a case, we have learned a lot </a:t>
            </a:r>
            <a:r>
              <a:rPr lang="en-US" altLang="en-US" dirty="0" smtClean="0">
                <a:latin typeface="Verdana" panose="020B0604030504040204" pitchFamily="34" charset="0"/>
                <a:ea typeface="Verdana" panose="020B0604030504040204" pitchFamily="34" charset="0"/>
                <a:cs typeface="Verdana" panose="020B0604030504040204" pitchFamily="34" charset="0"/>
              </a:rPr>
              <a:t>about the family </a:t>
            </a:r>
            <a:r>
              <a:rPr lang="en-US" altLang="en-US" dirty="0">
                <a:latin typeface="Verdana" panose="020B0604030504040204" pitchFamily="34" charset="0"/>
                <a:ea typeface="Verdana" panose="020B0604030504040204" pitchFamily="34" charset="0"/>
                <a:cs typeface="Verdana" panose="020B0604030504040204" pitchFamily="34" charset="0"/>
              </a:rPr>
              <a:t>through the completion of the safety and risk assessment. </a:t>
            </a:r>
            <a:r>
              <a:rPr lang="en-US" altLang="en-US" dirty="0" smtClean="0">
                <a:latin typeface="Verdana" panose="020B0604030504040204" pitchFamily="34" charset="0"/>
                <a:ea typeface="Verdana" panose="020B0604030504040204" pitchFamily="34" charset="0"/>
                <a:cs typeface="Verdana" panose="020B0604030504040204" pitchFamily="34" charset="0"/>
              </a:rPr>
              <a:t>But, </a:t>
            </a:r>
            <a:r>
              <a:rPr lang="en-US" altLang="en-US" dirty="0">
                <a:latin typeface="Verdana" panose="020B0604030504040204" pitchFamily="34" charset="0"/>
                <a:ea typeface="Verdana" panose="020B0604030504040204" pitchFamily="34" charset="0"/>
                <a:cs typeface="Verdana" panose="020B0604030504040204" pitchFamily="34" charset="0"/>
              </a:rPr>
              <a:t>typically, what we know is focused on the information we needed </a:t>
            </a:r>
            <a:r>
              <a:rPr lang="en-US" altLang="en-US" dirty="0" smtClean="0">
                <a:latin typeface="Verdana" panose="020B0604030504040204" pitchFamily="34" charset="0"/>
                <a:ea typeface="Verdana" panose="020B0604030504040204" pitchFamily="34" charset="0"/>
                <a:cs typeface="Verdana" panose="020B0604030504040204" pitchFamily="34" charset="0"/>
              </a:rPr>
              <a:t>to </a:t>
            </a:r>
            <a:r>
              <a:rPr lang="en-US" altLang="en-US" dirty="0">
                <a:latin typeface="Verdana" panose="020B0604030504040204" pitchFamily="34" charset="0"/>
                <a:ea typeface="Verdana" panose="020B0604030504040204" pitchFamily="34" charset="0"/>
                <a:cs typeface="Verdana" panose="020B0604030504040204" pitchFamily="34" charset="0"/>
              </a:rPr>
              <a:t>make those key decisions. </a:t>
            </a:r>
            <a:r>
              <a:rPr lang="en-US" altLang="en-US" dirty="0" smtClean="0">
                <a:latin typeface="Verdana" panose="020B0604030504040204" pitchFamily="34" charset="0"/>
                <a:ea typeface="Verdana" panose="020B0604030504040204" pitchFamily="34" charset="0"/>
                <a:cs typeface="Verdana" panose="020B0604030504040204" pitchFamily="34" charset="0"/>
              </a:rPr>
              <a:t>At </a:t>
            </a:r>
            <a:r>
              <a:rPr lang="en-US" altLang="en-US" dirty="0">
                <a:latin typeface="Verdana" panose="020B0604030504040204" pitchFamily="34" charset="0"/>
                <a:ea typeface="Verdana" panose="020B0604030504040204" pitchFamily="34" charset="0"/>
                <a:cs typeface="Verdana" panose="020B0604030504040204" pitchFamily="34" charset="0"/>
              </a:rPr>
              <a:t>this point, we know </a:t>
            </a:r>
            <a:r>
              <a:rPr lang="en-US" altLang="en-US" dirty="0" smtClean="0">
                <a:latin typeface="Verdana" panose="020B0604030504040204" pitchFamily="34" charset="0"/>
                <a:ea typeface="Verdana" panose="020B0604030504040204" pitchFamily="34" charset="0"/>
                <a:cs typeface="Verdana" panose="020B0604030504040204" pitchFamily="34" charset="0"/>
              </a:rPr>
              <a:t>whether</a:t>
            </a:r>
            <a:r>
              <a:rPr lang="en-US" altLang="en-US" baseline="0" dirty="0" smtClean="0">
                <a:latin typeface="Verdana" panose="020B0604030504040204" pitchFamily="34" charset="0"/>
                <a:ea typeface="Verdana" panose="020B0604030504040204" pitchFamily="34" charset="0"/>
                <a:cs typeface="Verdana" panose="020B0604030504040204" pitchFamily="34" charset="0"/>
              </a:rPr>
              <a:t> or not</a:t>
            </a:r>
            <a:r>
              <a:rPr lang="en-US" altLang="en-US" dirty="0" smtClean="0">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rPr>
              <a:t>threats </a:t>
            </a:r>
            <a:r>
              <a:rPr lang="en-US" altLang="en-US" dirty="0" smtClean="0">
                <a:latin typeface="Verdana" panose="020B0604030504040204" pitchFamily="34" charset="0"/>
                <a:ea typeface="Verdana" panose="020B0604030504040204" pitchFamily="34" charset="0"/>
                <a:cs typeface="Verdana" panose="020B0604030504040204" pitchFamily="34" charset="0"/>
              </a:rPr>
              <a:t>exist</a:t>
            </a:r>
            <a:r>
              <a:rPr lang="en-US" altLang="en-US" baseline="0" dirty="0" smtClean="0">
                <a:latin typeface="Verdana" panose="020B0604030504040204" pitchFamily="34" charset="0"/>
                <a:ea typeface="Verdana" panose="020B0604030504040204" pitchFamily="34" charset="0"/>
                <a:cs typeface="Verdana" panose="020B0604030504040204" pitchFamily="34" charset="0"/>
              </a:rPr>
              <a:t> and, if they do,</a:t>
            </a:r>
            <a:r>
              <a:rPr lang="en-US" altLang="en-US" dirty="0" smtClean="0">
                <a:latin typeface="Verdana" panose="020B0604030504040204" pitchFamily="34" charset="0"/>
                <a:ea typeface="Verdana" panose="020B0604030504040204" pitchFamily="34" charset="0"/>
                <a:cs typeface="Verdana" panose="020B0604030504040204" pitchFamily="34" charset="0"/>
              </a:rPr>
              <a:t> whether </a:t>
            </a:r>
            <a:r>
              <a:rPr lang="en-US" altLang="en-US" dirty="0">
                <a:latin typeface="Verdana" panose="020B0604030504040204" pitchFamily="34" charset="0"/>
                <a:ea typeface="Verdana" panose="020B0604030504040204" pitchFamily="34" charset="0"/>
                <a:cs typeface="Verdana" panose="020B0604030504040204" pitchFamily="34" charset="0"/>
              </a:rPr>
              <a:t>a </a:t>
            </a:r>
            <a:r>
              <a:rPr lang="en-US" altLang="en-US" dirty="0" smtClean="0">
                <a:latin typeface="Verdana" panose="020B0604030504040204" pitchFamily="34" charset="0"/>
                <a:ea typeface="Verdana" panose="020B0604030504040204" pitchFamily="34" charset="0"/>
                <a:cs typeface="Verdana" panose="020B0604030504040204" pitchFamily="34" charset="0"/>
              </a:rPr>
              <a:t>short-term </a:t>
            </a:r>
            <a:r>
              <a:rPr lang="en-US" altLang="en-US" dirty="0">
                <a:latin typeface="Verdana" panose="020B0604030504040204" pitchFamily="34" charset="0"/>
                <a:ea typeface="Verdana" panose="020B0604030504040204" pitchFamily="34" charset="0"/>
                <a:cs typeface="Verdana" panose="020B0604030504040204" pitchFamily="34" charset="0"/>
              </a:rPr>
              <a:t>plan is controlling those threats. </a:t>
            </a:r>
            <a:r>
              <a:rPr lang="en-US" altLang="en-US" dirty="0" smtClean="0">
                <a:latin typeface="Verdana" panose="020B0604030504040204" pitchFamily="34" charset="0"/>
                <a:ea typeface="Verdana" panose="020B0604030504040204" pitchFamily="34" charset="0"/>
                <a:cs typeface="Verdana" panose="020B0604030504040204" pitchFamily="34" charset="0"/>
              </a:rPr>
              <a:t>We </a:t>
            </a:r>
            <a:r>
              <a:rPr lang="en-US" altLang="en-US" dirty="0">
                <a:latin typeface="Verdana" panose="020B0604030504040204" pitchFamily="34" charset="0"/>
                <a:ea typeface="Verdana" panose="020B0604030504040204" pitchFamily="34" charset="0"/>
                <a:cs typeface="Verdana" panose="020B0604030504040204" pitchFamily="34" charset="0"/>
              </a:rPr>
              <a:t>know </a:t>
            </a:r>
            <a:r>
              <a:rPr lang="en-US" altLang="en-US" dirty="0" smtClean="0">
                <a:latin typeface="Verdana" panose="020B0604030504040204" pitchFamily="34" charset="0"/>
                <a:ea typeface="Verdana" panose="020B0604030504040204" pitchFamily="34" charset="0"/>
                <a:cs typeface="Verdana" panose="020B0604030504040204" pitchFamily="34" charset="0"/>
              </a:rPr>
              <a:t>about </a:t>
            </a:r>
            <a:r>
              <a:rPr lang="en-US" altLang="en-US" dirty="0">
                <a:latin typeface="Verdana" panose="020B0604030504040204" pitchFamily="34" charset="0"/>
                <a:ea typeface="Verdana" panose="020B0604030504040204" pitchFamily="34" charset="0"/>
                <a:cs typeface="Verdana" panose="020B0604030504040204" pitchFamily="34" charset="0"/>
              </a:rPr>
              <a:t>the likelihood </a:t>
            </a:r>
            <a:r>
              <a:rPr lang="en-US" altLang="en-US" dirty="0" smtClean="0">
                <a:latin typeface="Verdana" panose="020B0604030504040204" pitchFamily="34" charset="0"/>
                <a:ea typeface="Verdana" panose="020B0604030504040204" pitchFamily="34" charset="0"/>
                <a:cs typeface="Verdana" panose="020B0604030504040204" pitchFamily="34" charset="0"/>
              </a:rPr>
              <a:t>of something happening </a:t>
            </a:r>
            <a:r>
              <a:rPr lang="en-US" altLang="en-US" dirty="0">
                <a:latin typeface="Verdana" panose="020B0604030504040204" pitchFamily="34" charset="0"/>
                <a:ea typeface="Verdana" panose="020B0604030504040204" pitchFamily="34" charset="0"/>
                <a:cs typeface="Verdana" panose="020B0604030504040204" pitchFamily="34" charset="0"/>
              </a:rPr>
              <a:t>in the future that will have a negative impact on the </a:t>
            </a:r>
            <a:r>
              <a:rPr lang="en-US" altLang="en-US" dirty="0" smtClean="0">
                <a:latin typeface="Verdana" panose="020B0604030504040204" pitchFamily="34" charset="0"/>
                <a:ea typeface="Verdana" panose="020B0604030504040204" pitchFamily="34" charset="0"/>
                <a:cs typeface="Verdana" panose="020B0604030504040204" pitchFamily="34" charset="0"/>
              </a:rPr>
              <a:t>child </a:t>
            </a:r>
            <a:r>
              <a:rPr lang="en-US" altLang="en-US" dirty="0">
                <a:latin typeface="Verdana" panose="020B0604030504040204" pitchFamily="34" charset="0"/>
                <a:ea typeface="Verdana" panose="020B0604030504040204" pitchFamily="34" charset="0"/>
                <a:cs typeface="Verdana" panose="020B0604030504040204" pitchFamily="34" charset="0"/>
              </a:rPr>
              <a:t>in the home. </a:t>
            </a:r>
            <a:r>
              <a:rPr lang="en-US" altLang="en-US" dirty="0" smtClean="0">
                <a:latin typeface="Verdana" panose="020B0604030504040204" pitchFamily="34" charset="0"/>
                <a:ea typeface="Verdana" panose="020B0604030504040204" pitchFamily="34" charset="0"/>
                <a:cs typeface="Verdana" panose="020B0604030504040204" pitchFamily="34" charset="0"/>
              </a:rPr>
              <a:t>Now </a:t>
            </a:r>
            <a:r>
              <a:rPr lang="en-US" altLang="en-US" dirty="0">
                <a:latin typeface="Verdana" panose="020B0604030504040204" pitchFamily="34" charset="0"/>
                <a:ea typeface="Verdana" panose="020B0604030504040204" pitchFamily="34" charset="0"/>
                <a:cs typeface="Verdana" panose="020B0604030504040204" pitchFamily="34" charset="0"/>
              </a:rPr>
              <a:t>is the time to work with the family to understand what lies within caregiver and family functioning that impacts both safety and risk, as well as what the </a:t>
            </a:r>
            <a:r>
              <a:rPr lang="en-US" altLang="en-US" dirty="0" smtClean="0">
                <a:latin typeface="Verdana" panose="020B0604030504040204" pitchFamily="34" charset="0"/>
                <a:ea typeface="Verdana" panose="020B0604030504040204" pitchFamily="34" charset="0"/>
                <a:cs typeface="Verdana" panose="020B0604030504040204" pitchFamily="34" charset="0"/>
              </a:rPr>
              <a:t>child needs. </a:t>
            </a:r>
          </a:p>
          <a:p>
            <a:pPr defTabSz="931669">
              <a:spcBef>
                <a:spcPts val="0"/>
              </a:spcBef>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defTabSz="931669">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The purpose of the FSNA is to identify the priority needs of a family to be addressed in a case plan. </a:t>
            </a:r>
            <a:r>
              <a:rPr lang="en-US" dirty="0" smtClean="0">
                <a:latin typeface="Verdana" panose="020B0604030504040204" pitchFamily="34" charset="0"/>
                <a:ea typeface="Verdana" panose="020B0604030504040204" pitchFamily="34" charset="0"/>
                <a:cs typeface="Verdana" panose="020B0604030504040204" pitchFamily="34" charset="0"/>
              </a:rPr>
              <a:t>Many families involved in child protective services (CPS) have </a:t>
            </a:r>
            <a:r>
              <a:rPr lang="en-US" dirty="0">
                <a:latin typeface="Verdana" panose="020B0604030504040204" pitchFamily="34" charset="0"/>
                <a:ea typeface="Verdana" panose="020B0604030504040204" pitchFamily="34" charset="0"/>
                <a:cs typeface="Verdana" panose="020B0604030504040204" pitchFamily="34" charset="0"/>
              </a:rPr>
              <a:t>multiple needs, but not everything can be </a:t>
            </a:r>
            <a:r>
              <a:rPr lang="en-US" dirty="0" smtClean="0">
                <a:latin typeface="Verdana" panose="020B0604030504040204" pitchFamily="34" charset="0"/>
                <a:ea typeface="Verdana" panose="020B0604030504040204" pitchFamily="34" charset="0"/>
                <a:cs typeface="Verdana" panose="020B0604030504040204" pitchFamily="34" charset="0"/>
              </a:rPr>
              <a:t>addressed </a:t>
            </a:r>
            <a:r>
              <a:rPr lang="en-US" dirty="0">
                <a:latin typeface="Verdana" panose="020B0604030504040204" pitchFamily="34" charset="0"/>
                <a:ea typeface="Verdana" panose="020B0604030504040204" pitchFamily="34" charset="0"/>
                <a:cs typeface="Verdana" panose="020B0604030504040204" pitchFamily="34" charset="0"/>
              </a:rPr>
              <a:t>at once. Where to start? In addition, the FSNA ensures that we see not only the needs of families, but also their strengths. Knowing both the priority needs and strengths prepares us to develop a case plan in conjunction with the family.</a:t>
            </a:r>
          </a:p>
          <a:p>
            <a:pPr defTabSz="931669">
              <a:spcBef>
                <a:spcPts val="0"/>
              </a:spcBef>
              <a:defRPr/>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Unlike the risk </a:t>
            </a:r>
            <a:r>
              <a:rPr lang="en-US" dirty="0" smtClean="0">
                <a:latin typeface="Verdana" panose="020B0604030504040204" pitchFamily="34" charset="0"/>
                <a:ea typeface="Verdana" panose="020B0604030504040204" pitchFamily="34" charset="0"/>
                <a:cs typeface="Verdana" panose="020B0604030504040204" pitchFamily="34" charset="0"/>
              </a:rPr>
              <a:t>assessment, </a:t>
            </a:r>
            <a:r>
              <a:rPr lang="en-US" dirty="0">
                <a:latin typeface="Verdana" panose="020B0604030504040204" pitchFamily="34" charset="0"/>
                <a:ea typeface="Verdana" panose="020B0604030504040204" pitchFamily="34" charset="0"/>
                <a:cs typeface="Verdana" panose="020B0604030504040204" pitchFamily="34" charset="0"/>
              </a:rPr>
              <a:t>which looks only at statistically relevant items, the FSNA provides a comprehensive overview of family functioning in areas related to their ability to adequately parent and protect their children. Because this </a:t>
            </a:r>
            <a:r>
              <a:rPr lang="en-US" dirty="0" smtClean="0">
                <a:latin typeface="Verdana" panose="020B0604030504040204" pitchFamily="34" charset="0"/>
                <a:ea typeface="Verdana" panose="020B0604030504040204" pitchFamily="34" charset="0"/>
                <a:cs typeface="Verdana" panose="020B0604030504040204" pitchFamily="34" charset="0"/>
              </a:rPr>
              <a:t>assessment is </a:t>
            </a:r>
            <a:r>
              <a:rPr lang="en-US" dirty="0">
                <a:latin typeface="Verdana" panose="020B0604030504040204" pitchFamily="34" charset="0"/>
                <a:ea typeface="Verdana" panose="020B0604030504040204" pitchFamily="34" charset="0"/>
                <a:cs typeface="Verdana" panose="020B0604030504040204" pitchFamily="34" charset="0"/>
              </a:rPr>
              <a:t>completed at the close of an investigation, it anticipates knowing more information about a family.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California workgroups worked very hard to ensure that each item </a:t>
            </a:r>
            <a:r>
              <a:rPr lang="en-US" dirty="0" smtClean="0">
                <a:latin typeface="Verdana" panose="020B0604030504040204" pitchFamily="34" charset="0"/>
                <a:ea typeface="Verdana" panose="020B0604030504040204" pitchFamily="34" charset="0"/>
                <a:cs typeface="Verdana" panose="020B0604030504040204" pitchFamily="34" charset="0"/>
              </a:rPr>
              <a:t>has </a:t>
            </a:r>
            <a:r>
              <a:rPr lang="en-US" dirty="0">
                <a:latin typeface="Verdana" panose="020B0604030504040204" pitchFamily="34" charset="0"/>
                <a:ea typeface="Verdana" panose="020B0604030504040204" pitchFamily="34" charset="0"/>
                <a:cs typeface="Verdana" panose="020B0604030504040204" pitchFamily="34" charset="0"/>
              </a:rPr>
              <a:t>a potential strength response. Each item has four levels that correspond to a strength (a items), an absence of a need (b items), </a:t>
            </a:r>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dirty="0">
                <a:latin typeface="Verdana" panose="020B0604030504040204" pitchFamily="34" charset="0"/>
                <a:ea typeface="Verdana" panose="020B0604030504040204" pitchFamily="34" charset="0"/>
                <a:cs typeface="Verdana" panose="020B0604030504040204" pitchFamily="34" charset="0"/>
              </a:rPr>
              <a:t>minor need (c items), and a severe need (d items.). </a:t>
            </a:r>
            <a:r>
              <a:rPr lang="en-US" dirty="0" smtClean="0">
                <a:latin typeface="Verdana" panose="020B0604030504040204" pitchFamily="34" charset="0"/>
                <a:ea typeface="Verdana" panose="020B0604030504040204" pitchFamily="34" charset="0"/>
                <a:cs typeface="Verdana" panose="020B0604030504040204" pitchFamily="34" charset="0"/>
              </a:rPr>
              <a:t>In </a:t>
            </a:r>
            <a:r>
              <a:rPr lang="en-US" dirty="0">
                <a:latin typeface="Verdana" panose="020B0604030504040204" pitchFamily="34" charset="0"/>
                <a:ea typeface="Verdana" panose="020B0604030504040204" pitchFamily="34" charset="0"/>
                <a:cs typeface="Verdana" panose="020B0604030504040204" pitchFamily="34" charset="0"/>
              </a:rPr>
              <a:t>its most recent revision, these items are connected to identified safety threat and risk items related to reason for involvement.</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3"/>
              </a:buBlip>
            </a:pPr>
            <a:r>
              <a:rPr lang="en-US" dirty="0">
                <a:latin typeface="Verdana" panose="020B0604030504040204" pitchFamily="34" charset="0"/>
                <a:ea typeface="Verdana" panose="020B0604030504040204" pitchFamily="34" charset="0"/>
                <a:cs typeface="Verdana" panose="020B0604030504040204" pitchFamily="34" charset="0"/>
              </a:rPr>
              <a:t>DIGGING DEEPER: Weighting for items was derived by having the workgroup rank each item in terms of how critical it would be to address that need, if it existed, within a CPS case plan.</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defTabSz="931669">
              <a:spcBef>
                <a:spcPts val="0"/>
              </a:spcBef>
              <a:defRPr/>
            </a:pPr>
            <a:endParaRPr lang="en-US" dirty="0">
              <a:latin typeface="Verdana" panose="020B0604030504040204" pitchFamily="34" charset="0"/>
              <a:ea typeface="Verdana" panose="020B0604030504040204" pitchFamily="34" charset="0"/>
              <a:cs typeface="Verdana" panose="020B0604030504040204" pitchFamily="34" charset="0"/>
            </a:endParaRPr>
          </a:p>
          <a:p>
            <a:pPr defTabSz="931669">
              <a:spcBef>
                <a:spcPts val="0"/>
              </a:spcBef>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z="1100">
                <a:latin typeface="Verdana" panose="020B0604030504040204" pitchFamily="34" charset="0"/>
                <a:ea typeface="Verdana" panose="020B0604030504040204" pitchFamily="34" charset="0"/>
                <a:cs typeface="Verdana" panose="020B0604030504040204" pitchFamily="34" charset="0"/>
              </a:rPr>
              <a:pPr/>
              <a:t>3</a:t>
            </a:fld>
            <a:endParaRPr 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2605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The words we use matter. It is critical that we all mean the same thing when we say the same words. When beginning the conversation about case planning, it is important that the family and agency share one definition of safety.</a:t>
            </a: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altLang="en-US" dirty="0">
                <a:latin typeface="Verdana" panose="020B0604030504040204" pitchFamily="34" charset="0"/>
                <a:ea typeface="Verdana" panose="020B0604030504040204" pitchFamily="34" charset="0"/>
                <a:cs typeface="Verdana" panose="020B0604030504040204" pitchFamily="34" charset="0"/>
              </a:rPr>
              <a:t>The key concept is that safety is more than just the </a:t>
            </a:r>
            <a:r>
              <a:rPr lang="en-US" altLang="en-US" b="1" dirty="0">
                <a:latin typeface="Verdana" panose="020B0604030504040204" pitchFamily="34" charset="0"/>
                <a:ea typeface="Verdana" panose="020B0604030504040204" pitchFamily="34" charset="0"/>
                <a:cs typeface="Verdana" panose="020B0604030504040204" pitchFamily="34" charset="0"/>
              </a:rPr>
              <a:t>absence</a:t>
            </a:r>
            <a:r>
              <a:rPr lang="en-US" altLang="en-US" dirty="0">
                <a:latin typeface="Verdana" panose="020B0604030504040204" pitchFamily="34" charset="0"/>
                <a:ea typeface="Verdana" panose="020B0604030504040204" pitchFamily="34" charset="0"/>
                <a:cs typeface="Verdana" panose="020B0604030504040204" pitchFamily="34" charset="0"/>
              </a:rPr>
              <a:t> of something. It is the </a:t>
            </a:r>
            <a:r>
              <a:rPr lang="en-US" altLang="en-US" b="1" dirty="0">
                <a:latin typeface="Verdana" panose="020B0604030504040204" pitchFamily="34" charset="0"/>
                <a:ea typeface="Verdana" panose="020B0604030504040204" pitchFamily="34" charset="0"/>
                <a:cs typeface="Verdana" panose="020B0604030504040204" pitchFamily="34" charset="0"/>
              </a:rPr>
              <a:t>presence</a:t>
            </a:r>
            <a:r>
              <a:rPr lang="en-US" altLang="en-US" dirty="0">
                <a:latin typeface="Verdana" panose="020B0604030504040204" pitchFamily="34" charset="0"/>
                <a:ea typeface="Verdana" panose="020B0604030504040204" pitchFamily="34" charset="0"/>
                <a:cs typeface="Verdana" panose="020B0604030504040204" pitchFamily="34" charset="0"/>
              </a:rPr>
              <a:t> of protective behaviors. We need to be mindful of what we expect to </a:t>
            </a:r>
            <a:r>
              <a:rPr lang="en-US" altLang="en-US" b="1" dirty="0">
                <a:latin typeface="Verdana" panose="020B0604030504040204" pitchFamily="34" charset="0"/>
                <a:ea typeface="Verdana" panose="020B0604030504040204" pitchFamily="34" charset="0"/>
                <a:cs typeface="Verdana" panose="020B0604030504040204" pitchFamily="34" charset="0"/>
              </a:rPr>
              <a:t>see happen</a:t>
            </a:r>
            <a:r>
              <a:rPr lang="en-US" altLang="en-US" dirty="0">
                <a:latin typeface="Verdana" panose="020B0604030504040204" pitchFamily="34" charset="0"/>
                <a:ea typeface="Verdana" panose="020B0604030504040204" pitchFamily="34" charset="0"/>
                <a:cs typeface="Verdana" panose="020B0604030504040204" pitchFamily="34" charset="0"/>
              </a:rPr>
              <a:t> in order to be certain that our children are safe. </a:t>
            </a:r>
          </a:p>
          <a:p>
            <a:pPr>
              <a:spcBef>
                <a:spcPts val="0"/>
              </a:spcBef>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AU"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649" indent="-285634">
              <a:defRPr>
                <a:solidFill>
                  <a:schemeClr val="tx1"/>
                </a:solidFill>
                <a:latin typeface="Calibri" panose="020F0502020204030204" pitchFamily="34" charset="0"/>
                <a:ea typeface="MS PGothic" panose="020B0600070205080204" pitchFamily="34" charset="-128"/>
              </a:defRPr>
            </a:lvl2pPr>
            <a:lvl3pPr marL="1142536" indent="-228507">
              <a:defRPr>
                <a:solidFill>
                  <a:schemeClr val="tx1"/>
                </a:solidFill>
                <a:latin typeface="Calibri" panose="020F0502020204030204" pitchFamily="34" charset="0"/>
                <a:ea typeface="MS PGothic" panose="020B0600070205080204" pitchFamily="34" charset="-128"/>
              </a:defRPr>
            </a:lvl3pPr>
            <a:lvl4pPr marL="1599549" indent="-228507">
              <a:defRPr>
                <a:solidFill>
                  <a:schemeClr val="tx1"/>
                </a:solidFill>
                <a:latin typeface="Calibri" panose="020F0502020204030204" pitchFamily="34" charset="0"/>
                <a:ea typeface="MS PGothic" panose="020B0600070205080204" pitchFamily="34" charset="-128"/>
              </a:defRPr>
            </a:lvl4pPr>
            <a:lvl5pPr marL="2056564" indent="-228507">
              <a:defRPr>
                <a:solidFill>
                  <a:schemeClr val="tx1"/>
                </a:solidFill>
                <a:latin typeface="Calibri" panose="020F0502020204030204" pitchFamily="34" charset="0"/>
                <a:ea typeface="MS PGothic" panose="020B0600070205080204" pitchFamily="34" charset="-128"/>
              </a:defRPr>
            </a:lvl5pPr>
            <a:lvl6pPr marL="2513578" indent="-228507" defTabSz="4570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0593" indent="-228507" defTabSz="4570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7607" indent="-228507" defTabSz="4570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4621" indent="-228507" defTabSz="4570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B8F6950-79AE-4021-85FC-C436EA853A26}" type="slidenum">
              <a:rPr lang="en-AU" altLang="en-US" sz="1100">
                <a:latin typeface="Verdana" panose="020B0604030504040204" pitchFamily="34" charset="0"/>
                <a:ea typeface="Verdana" panose="020B0604030504040204" pitchFamily="34" charset="0"/>
                <a:cs typeface="Verdana" panose="020B0604030504040204" pitchFamily="34" charset="0"/>
              </a:rPr>
              <a:pPr/>
              <a:t>4</a:t>
            </a:fld>
            <a:endParaRPr lang="en-AU" alt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90143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8888" y="152400"/>
            <a:ext cx="4797425" cy="3598863"/>
          </a:xfrm>
        </p:spPr>
      </p:sp>
      <p:sp>
        <p:nvSpPr>
          <p:cNvPr id="3" name="Notes Placeholder 2"/>
          <p:cNvSpPr>
            <a:spLocks noGrp="1"/>
          </p:cNvSpPr>
          <p:nvPr>
            <p:ph type="body" idx="1"/>
          </p:nvPr>
        </p:nvSpPr>
        <p:spPr>
          <a:xfrm>
            <a:off x="152400" y="3751266"/>
            <a:ext cx="7010400" cy="4329113"/>
          </a:xfrm>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FSNA provides a consistent format for assessing the needs and strengths of a family or household in order to help prioritize </a:t>
            </a:r>
            <a:r>
              <a:rPr lang="en-US" dirty="0" smtClean="0">
                <a:latin typeface="Verdana" panose="020B0604030504040204" pitchFamily="34" charset="0"/>
                <a:ea typeface="Verdana" panose="020B0604030504040204" pitchFamily="34" charset="0"/>
                <a:cs typeface="Verdana" panose="020B0604030504040204" pitchFamily="34" charset="0"/>
              </a:rPr>
              <a:t>the </a:t>
            </a:r>
            <a:r>
              <a:rPr lang="en-US" dirty="0">
                <a:latin typeface="Verdana" panose="020B0604030504040204" pitchFamily="34" charset="0"/>
                <a:ea typeface="Verdana" panose="020B0604030504040204" pitchFamily="34" charset="0"/>
                <a:cs typeface="Verdana" panose="020B0604030504040204" pitchFamily="34" charset="0"/>
              </a:rPr>
              <a:t>services and interventions </a:t>
            </a:r>
            <a:r>
              <a:rPr lang="en-US" dirty="0" smtClean="0">
                <a:latin typeface="Verdana" panose="020B0604030504040204" pitchFamily="34" charset="0"/>
                <a:ea typeface="Verdana" panose="020B0604030504040204" pitchFamily="34" charset="0"/>
                <a:cs typeface="Verdana" panose="020B0604030504040204" pitchFamily="34" charset="0"/>
              </a:rPr>
              <a:t>to include </a:t>
            </a:r>
            <a:r>
              <a:rPr lang="en-US" dirty="0">
                <a:latin typeface="Verdana" panose="020B0604030504040204" pitchFamily="34" charset="0"/>
                <a:ea typeface="Verdana" panose="020B0604030504040204" pitchFamily="34" charset="0"/>
                <a:cs typeface="Verdana" panose="020B0604030504040204" pitchFamily="34" charset="0"/>
              </a:rPr>
              <a:t>in the service plan. In addition, it provides a structure for an interactive conversation with parents and youth about their perspectives </a:t>
            </a:r>
            <a:r>
              <a:rPr lang="en-US" dirty="0" smtClean="0">
                <a:latin typeface="Verdana" panose="020B0604030504040204" pitchFamily="34" charset="0"/>
                <a:ea typeface="Verdana" panose="020B0604030504040204" pitchFamily="34" charset="0"/>
                <a:cs typeface="Verdana" panose="020B0604030504040204" pitchFamily="34" charset="0"/>
              </a:rPr>
              <a:t>on </a:t>
            </a:r>
            <a:r>
              <a:rPr lang="en-US" dirty="0">
                <a:latin typeface="Verdana" panose="020B0604030504040204" pitchFamily="34" charset="0"/>
                <a:ea typeface="Verdana" panose="020B0604030504040204" pitchFamily="34" charset="0"/>
                <a:cs typeface="Verdana" panose="020B0604030504040204" pitchFamily="34" charset="0"/>
              </a:rPr>
              <a:t>their family cultural context and how it impacts </a:t>
            </a:r>
            <a:r>
              <a:rPr lang="en-US" dirty="0" smtClean="0">
                <a:latin typeface="Verdana" panose="020B0604030504040204" pitchFamily="34" charset="0"/>
                <a:ea typeface="Verdana" panose="020B0604030504040204" pitchFamily="34" charset="0"/>
                <a:cs typeface="Verdana" panose="020B0604030504040204" pitchFamily="34" charset="0"/>
              </a:rPr>
              <a:t>parenting </a:t>
            </a:r>
            <a:r>
              <a:rPr lang="en-US" dirty="0">
                <a:latin typeface="Verdana" panose="020B0604030504040204" pitchFamily="34" charset="0"/>
                <a:ea typeface="Verdana" panose="020B0604030504040204" pitchFamily="34" charset="0"/>
                <a:cs typeface="Verdana" panose="020B0604030504040204" pitchFamily="34" charset="0"/>
              </a:rPr>
              <a:t>and </a:t>
            </a:r>
            <a:r>
              <a:rPr lang="en-US" dirty="0" smtClean="0">
                <a:latin typeface="Verdana" panose="020B0604030504040204" pitchFamily="34" charset="0"/>
                <a:ea typeface="Verdana" panose="020B0604030504040204" pitchFamily="34" charset="0"/>
                <a:cs typeface="Verdana" panose="020B0604030504040204" pitchFamily="34" charset="0"/>
              </a:rPr>
              <a:t>well-being</a:t>
            </a:r>
            <a:r>
              <a:rPr lang="en-US" dirty="0">
                <a:latin typeface="Verdana" panose="020B0604030504040204" pitchFamily="34" charset="0"/>
                <a:ea typeface="Verdana" panose="020B0604030504040204" pitchFamily="34" charset="0"/>
                <a:cs typeface="Verdana" panose="020B0604030504040204" pitchFamily="34" charset="0"/>
              </a:rPr>
              <a:t>.</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For the parent items and child domains, the social worker assesses the parents in the household across all areas of functioning listed as parent domains and </a:t>
            </a:r>
            <a:r>
              <a:rPr lang="en-US" dirty="0" smtClean="0">
                <a:latin typeface="Verdana" panose="020B0604030504040204" pitchFamily="34" charset="0"/>
                <a:ea typeface="Verdana" panose="020B0604030504040204" pitchFamily="34" charset="0"/>
                <a:cs typeface="Verdana" panose="020B0604030504040204" pitchFamily="34" charset="0"/>
              </a:rPr>
              <a:t>each </a:t>
            </a:r>
            <a:r>
              <a:rPr lang="en-US" dirty="0">
                <a:latin typeface="Verdana" panose="020B0604030504040204" pitchFamily="34" charset="0"/>
                <a:ea typeface="Verdana" panose="020B0604030504040204" pitchFamily="34" charset="0"/>
                <a:cs typeface="Verdana" panose="020B0604030504040204" pitchFamily="34" charset="0"/>
              </a:rPr>
              <a:t>child in the household across the child items.</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The social worker then prioritizes the needs and strengths identified in the previous sections and integrates these priorities into the service plan.</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defTabSz="931669">
              <a:spcBef>
                <a:spcPts val="0"/>
              </a:spcBef>
              <a:defRPr/>
            </a:pPr>
            <a:r>
              <a:rPr lang="en-US" dirty="0">
                <a:latin typeface="Verdana" panose="020B0604030504040204" pitchFamily="34" charset="0"/>
                <a:ea typeface="Verdana" panose="020B0604030504040204" pitchFamily="34" charset="0"/>
                <a:cs typeface="Verdana" panose="020B0604030504040204" pitchFamily="34" charset="0"/>
              </a:rPr>
              <a:t>All in all, the FSNA systematically identifies critical family </a:t>
            </a:r>
            <a:r>
              <a:rPr lang="en-US" dirty="0" smtClean="0">
                <a:latin typeface="Verdana" panose="020B0604030504040204" pitchFamily="34" charset="0"/>
                <a:ea typeface="Verdana" panose="020B0604030504040204" pitchFamily="34" charset="0"/>
                <a:cs typeface="Verdana" panose="020B0604030504040204" pitchFamily="34" charset="0"/>
              </a:rPr>
              <a:t>needs </a:t>
            </a:r>
            <a:r>
              <a:rPr lang="en-US" dirty="0">
                <a:latin typeface="Verdana" panose="020B0604030504040204" pitchFamily="34" charset="0"/>
                <a:ea typeface="Verdana" panose="020B0604030504040204" pitchFamily="34" charset="0"/>
                <a:cs typeface="Verdana" panose="020B0604030504040204" pitchFamily="34" charset="0"/>
              </a:rPr>
              <a:t>and </a:t>
            </a:r>
            <a:r>
              <a:rPr lang="en-US" dirty="0" smtClean="0">
                <a:latin typeface="Verdana" panose="020B0604030504040204" pitchFamily="34" charset="0"/>
                <a:ea typeface="Verdana" panose="020B0604030504040204" pitchFamily="34" charset="0"/>
                <a:cs typeface="Verdana" panose="020B0604030504040204" pitchFamily="34" charset="0"/>
              </a:rPr>
              <a:t>helps </a:t>
            </a:r>
            <a:r>
              <a:rPr lang="en-US" dirty="0">
                <a:latin typeface="Verdana" panose="020B0604030504040204" pitchFamily="34" charset="0"/>
                <a:ea typeface="Verdana" panose="020B0604030504040204" pitchFamily="34" charset="0"/>
                <a:cs typeface="Verdana" panose="020B0604030504040204" pitchFamily="34" charset="0"/>
              </a:rPr>
              <a:t>plan effective service interventions. The initial strengths and needs assessment, when followed by periodic reassessments, permits social workers and their supervisors to easily assess changes in family functioning. </a:t>
            </a:r>
          </a:p>
          <a:p>
            <a:pPr defTabSz="931669">
              <a:spcBef>
                <a:spcPts val="0"/>
              </a:spcBef>
              <a:defRPr/>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smtClean="0">
                <a:latin typeface="Verdana" panose="020B0604030504040204" pitchFamily="34" charset="0"/>
                <a:ea typeface="Verdana" panose="020B0604030504040204" pitchFamily="34" charset="0"/>
                <a:cs typeface="Verdana" panose="020B0604030504040204" pitchFamily="34" charset="0"/>
              </a:rPr>
              <a:t>The FSNA has two</a:t>
            </a:r>
            <a:r>
              <a:rPr lang="en-US" baseline="0" dirty="0" smtClean="0">
                <a:latin typeface="Verdana" panose="020B0604030504040204" pitchFamily="34" charset="0"/>
                <a:ea typeface="Verdana" panose="020B0604030504040204" pitchFamily="34" charset="0"/>
                <a:cs typeface="Verdana" panose="020B0604030504040204" pitchFamily="34" charset="0"/>
              </a:rPr>
              <a:t> core parts</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caregiver and child.</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If </a:t>
            </a:r>
            <a:r>
              <a:rPr lang="en-US" dirty="0" smtClean="0">
                <a:latin typeface="Verdana" panose="020B0604030504040204" pitchFamily="34" charset="0"/>
                <a:ea typeface="Verdana" panose="020B0604030504040204" pitchFamily="34" charset="0"/>
                <a:cs typeface="Verdana" panose="020B0604030504040204" pitchFamily="34" charset="0"/>
              </a:rPr>
              <a:t>more </a:t>
            </a:r>
            <a:r>
              <a:rPr lang="en-US" dirty="0">
                <a:latin typeface="Verdana" panose="020B0604030504040204" pitchFamily="34" charset="0"/>
                <a:ea typeface="Verdana" panose="020B0604030504040204" pitchFamily="34" charset="0"/>
                <a:cs typeface="Verdana" panose="020B0604030504040204" pitchFamily="34" charset="0"/>
              </a:rPr>
              <a:t>than one caregiver </a:t>
            </a:r>
            <a:r>
              <a:rPr lang="en-US" dirty="0" smtClean="0">
                <a:latin typeface="Verdana" panose="020B0604030504040204" pitchFamily="34" charset="0"/>
                <a:ea typeface="Verdana" panose="020B0604030504040204" pitchFamily="34" charset="0"/>
                <a:cs typeface="Verdana" panose="020B0604030504040204" pitchFamily="34" charset="0"/>
              </a:rPr>
              <a:t>lives in </a:t>
            </a:r>
            <a:r>
              <a:rPr lang="en-US" dirty="0">
                <a:latin typeface="Verdana" panose="020B0604030504040204" pitchFamily="34" charset="0"/>
                <a:ea typeface="Verdana" panose="020B0604030504040204" pitchFamily="34" charset="0"/>
                <a:cs typeface="Verdana" panose="020B0604030504040204" pitchFamily="34" charset="0"/>
              </a:rPr>
              <a:t>the home, score each one separately.</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Font typeface="Verdana" panose="020B060403050404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TRAINER NOTE: Review the caregiver items. Highlight a few definitions.</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Review child items. Complete items for every child for whom a case plan will be created.</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Note that items SN11 and CSN12 are for other areas of strength or need not captured in the existing categories. You may have a unique strength or need for each caregiver and each child. It can be a different area for each person. On the tool, mark the item as either a. significant strength, b. not applicable, c. minor need, or d. significant need. In the comment space, indicate the area you are scoring.</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It also allows specifying a “pocket” of strength within an area that is generally a need.</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Scoring </a:t>
            </a:r>
            <a:r>
              <a:rPr lang="en-US" dirty="0" smtClean="0">
                <a:latin typeface="Verdana" panose="020B0604030504040204" pitchFamily="34" charset="0"/>
                <a:ea typeface="Verdana" panose="020B0604030504040204" pitchFamily="34" charset="0"/>
                <a:cs typeface="Verdana" panose="020B0604030504040204" pitchFamily="34" charset="0"/>
              </a:rPr>
              <a:t>is </a:t>
            </a:r>
            <a:r>
              <a:rPr lang="en-US" dirty="0">
                <a:latin typeface="Verdana" panose="020B0604030504040204" pitchFamily="34" charset="0"/>
                <a:ea typeface="Verdana" panose="020B0604030504040204" pitchFamily="34" charset="0"/>
                <a:cs typeface="Verdana" panose="020B0604030504040204" pitchFamily="34" charset="0"/>
              </a:rPr>
              <a:t>done automatically by the computer. The computer will generate a list of the items organized by scored rank. Generally, pick the three highest scores as strengths and the three lowest scores as needs. If ties result in more than three items, use discretion to select from among the tied items. Reasons to select one over another may include the worker’s assessment of which </a:t>
            </a:r>
            <a:r>
              <a:rPr lang="en-US" dirty="0" smtClean="0">
                <a:latin typeface="Verdana" panose="020B0604030504040204" pitchFamily="34" charset="0"/>
                <a:ea typeface="Verdana" panose="020B0604030504040204" pitchFamily="34" charset="0"/>
                <a:cs typeface="Verdana" panose="020B0604030504040204" pitchFamily="34" charset="0"/>
              </a:rPr>
              <a:t>is </a:t>
            </a:r>
            <a:r>
              <a:rPr lang="en-US" dirty="0">
                <a:latin typeface="Verdana" panose="020B0604030504040204" pitchFamily="34" charset="0"/>
                <a:ea typeface="Verdana" panose="020B0604030504040204" pitchFamily="34" charset="0"/>
                <a:cs typeface="Verdana" panose="020B0604030504040204" pitchFamily="34" charset="0"/>
              </a:rPr>
              <a:t>most important, the availability of resources, the family’s willingness to work on an area, or one area being covered already (i.e., family relationships on the child item might already be a priority need from the caregiver section). </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3"/>
              </a:buBlip>
            </a:pPr>
            <a:r>
              <a:rPr lang="en-US" dirty="0">
                <a:latin typeface="Verdana" panose="020B0604030504040204" pitchFamily="34" charset="0"/>
                <a:ea typeface="Verdana" panose="020B0604030504040204" pitchFamily="34" charset="0"/>
                <a:cs typeface="Verdana" panose="020B0604030504040204" pitchFamily="34" charset="0"/>
              </a:rPr>
              <a:t>DIGGING DEEPER: The function of the FSNA is to set the priority areas to address in the case plan and identify areas of family strength. Comprehensive family assessment does not stop here. Clinical observations continuously scan for information that will help guide what types of interactions are most likely to succeed, how best to approach the family, and what their motivations to change and barriers to change might be. In other words, as workers, identifying priority areas of need is the beginning, not the end, of family assessment.</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4"/>
              </a:buBlip>
              <a:tabLst>
                <a:tab pos="342760" algn="l"/>
              </a:tabLst>
            </a:pPr>
            <a:r>
              <a:rPr lang="en-US" dirty="0">
                <a:latin typeface="Verdana" panose="020B0604030504040204" pitchFamily="34" charset="0"/>
                <a:ea typeface="Verdana" panose="020B0604030504040204" pitchFamily="34" charset="0"/>
                <a:cs typeface="Verdana" panose="020B0604030504040204" pitchFamily="34" charset="0"/>
              </a:rPr>
              <a:t>PRACTICE LINKS: For counties using family conferencing, the FSNA can be used to help organize a conference around the question of what </a:t>
            </a:r>
            <a:r>
              <a:rPr lang="en-US" dirty="0" smtClean="0">
                <a:latin typeface="Verdana" panose="020B0604030504040204" pitchFamily="34" charset="0"/>
                <a:ea typeface="Verdana" panose="020B0604030504040204" pitchFamily="34" charset="0"/>
                <a:cs typeface="Verdana" panose="020B0604030504040204" pitchFamily="34" charset="0"/>
              </a:rPr>
              <a:t>strengths </a:t>
            </a:r>
            <a:r>
              <a:rPr lang="en-US" dirty="0">
                <a:latin typeface="Verdana" panose="020B0604030504040204" pitchFamily="34" charset="0"/>
                <a:ea typeface="Verdana" panose="020B0604030504040204" pitchFamily="34" charset="0"/>
                <a:cs typeface="Verdana" panose="020B0604030504040204" pitchFamily="34" charset="0"/>
              </a:rPr>
              <a:t>and needs </a:t>
            </a:r>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dirty="0">
                <a:latin typeface="Verdana" panose="020B0604030504040204" pitchFamily="34" charset="0"/>
                <a:ea typeface="Verdana" panose="020B0604030504040204" pitchFamily="34" charset="0"/>
                <a:cs typeface="Verdana" panose="020B0604030504040204" pitchFamily="34" charset="0"/>
              </a:rPr>
              <a:t>family </a:t>
            </a:r>
            <a:r>
              <a:rPr lang="en-US" dirty="0" smtClean="0">
                <a:latin typeface="Verdana" panose="020B0604030504040204" pitchFamily="34" charset="0"/>
                <a:ea typeface="Verdana" panose="020B0604030504040204" pitchFamily="34" charset="0"/>
                <a:cs typeface="Verdana" panose="020B0604030504040204" pitchFamily="34" charset="0"/>
              </a:rPr>
              <a:t>has. </a:t>
            </a:r>
            <a:r>
              <a:rPr lang="en-US" dirty="0">
                <a:latin typeface="Verdana" panose="020B0604030504040204" pitchFamily="34" charset="0"/>
                <a:ea typeface="Verdana" panose="020B0604030504040204" pitchFamily="34" charset="0"/>
                <a:cs typeface="Verdana" panose="020B0604030504040204" pitchFamily="34" charset="0"/>
              </a:rPr>
              <a:t>Alternatively, once needs are identified, a family conference could be organized around the question of developing a case plan to address those needs.</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defTabSz="931669">
              <a:spcBef>
                <a:spcPts val="0"/>
              </a:spcBef>
              <a:defRP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z="1100">
                <a:latin typeface="Verdana" panose="020B0604030504040204" pitchFamily="34" charset="0"/>
                <a:ea typeface="Verdana" panose="020B0604030504040204" pitchFamily="34" charset="0"/>
                <a:cs typeface="Verdana" panose="020B0604030504040204" pitchFamily="34" charset="0"/>
              </a:rPr>
              <a:pPr/>
              <a:t>5</a:t>
            </a:fld>
            <a:endParaRPr 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104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If an item does not apply to a child because of his/her age or developmental level, score “b.”</a:t>
            </a: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382" indent="-171382">
              <a:spcBef>
                <a:spcPts val="0"/>
              </a:spcBef>
              <a:buSzPct val="200000"/>
              <a:buBlip>
                <a:blip r:embed="rId3"/>
              </a:buBlip>
            </a:pPr>
            <a:r>
              <a:rPr lang="en-US" dirty="0">
                <a:latin typeface="Verdana" panose="020B0604030504040204" pitchFamily="34" charset="0"/>
                <a:ea typeface="Verdana" panose="020B0604030504040204" pitchFamily="34" charset="0"/>
                <a:cs typeface="Verdana" panose="020B0604030504040204" pitchFamily="34" charset="0"/>
              </a:rPr>
              <a:t>DIGGING DEEPER: Carefully consider whether an item can be scored before assuming it is not applicable to child’s age. For example, there are ways to assess the emotional health of an infant. A child who is, or should be, enrolled in a 0–3 program should be assessed for education.</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AU"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z="1100">
                <a:latin typeface="Verdana" panose="020B0604030504040204" pitchFamily="34" charset="0"/>
                <a:ea typeface="Verdana" panose="020B0604030504040204" pitchFamily="34" charset="0"/>
                <a:cs typeface="Verdana" panose="020B0604030504040204" pitchFamily="34" charset="0"/>
              </a:rPr>
              <a:pPr/>
              <a:t>6</a:t>
            </a:fld>
            <a:endParaRPr 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017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1371600" y="1143000"/>
            <a:ext cx="4114800" cy="3086100"/>
          </a:xfrm>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After scoring the FSNA, it is</a:t>
            </a:r>
            <a:r>
              <a:rPr lang="en-US" altLang="ja-JP" dirty="0">
                <a:latin typeface="Verdana" panose="020B0604030504040204" pitchFamily="34" charset="0"/>
                <a:ea typeface="Verdana" panose="020B0604030504040204" pitchFamily="34" charset="0"/>
                <a:cs typeface="Verdana" panose="020B0604030504040204" pitchFamily="34" charset="0"/>
              </a:rPr>
              <a:t> important to have a conversation with the family to see whether </a:t>
            </a:r>
            <a:r>
              <a:rPr lang="en-US" altLang="ja-JP" dirty="0" smtClean="0">
                <a:latin typeface="Verdana" panose="020B0604030504040204" pitchFamily="34" charset="0"/>
                <a:ea typeface="Verdana" panose="020B0604030504040204" pitchFamily="34" charset="0"/>
                <a:cs typeface="Verdana" panose="020B0604030504040204" pitchFamily="34" charset="0"/>
              </a:rPr>
              <a:t>the scores make </a:t>
            </a:r>
            <a:r>
              <a:rPr lang="en-US" altLang="ja-JP" dirty="0">
                <a:latin typeface="Verdana" panose="020B0604030504040204" pitchFamily="34" charset="0"/>
                <a:ea typeface="Verdana" panose="020B0604030504040204" pitchFamily="34" charset="0"/>
                <a:cs typeface="Verdana" panose="020B0604030504040204" pitchFamily="34" charset="0"/>
              </a:rPr>
              <a:t>sense to them. Imagine the priority needs of the parents that scored and the child needs that scored as barriers to the safety goal. Does that make sense to you? Does it make sense to the family? If so, then you are ready to start planning to remove, or at least reduce, those barriers so that the family can reach the safety goal.</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If we do nothing because the risk was high or very high, chances are good—</a:t>
            </a:r>
            <a:r>
              <a:rPr lang="en-US" b="1" dirty="0">
                <a:latin typeface="Verdana" panose="020B0604030504040204" pitchFamily="34" charset="0"/>
                <a:ea typeface="Verdana" panose="020B0604030504040204" pitchFamily="34" charset="0"/>
                <a:cs typeface="Verdana" panose="020B0604030504040204" pitchFamily="34" charset="0"/>
              </a:rPr>
              <a:t>though not certain</a:t>
            </a:r>
            <a:r>
              <a:rPr lang="en-US" dirty="0">
                <a:latin typeface="Verdana" panose="020B0604030504040204" pitchFamily="34" charset="0"/>
                <a:ea typeface="Verdana" panose="020B0604030504040204" pitchFamily="34" charset="0"/>
                <a:cs typeface="Verdana" panose="020B0604030504040204" pitchFamily="34" charset="0"/>
              </a:rPr>
              <a:t>—that the future danger we are worried about will come to be.</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If the scored priorities do not</a:t>
            </a:r>
            <a:r>
              <a:rPr lang="en-US" altLang="ja-JP" dirty="0">
                <a:latin typeface="Verdana" panose="020B0604030504040204" pitchFamily="34" charset="0"/>
                <a:ea typeface="Verdana" panose="020B0604030504040204" pitchFamily="34" charset="0"/>
                <a:cs typeface="Verdana" panose="020B0604030504040204" pitchFamily="34" charset="0"/>
              </a:rPr>
              <a:t> make sense, it is fine to override them and pick something else, but you should be able to articulate why. </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Once everyone agrees what </a:t>
            </a:r>
            <a:r>
              <a:rPr lang="en-US" dirty="0" smtClean="0">
                <a:latin typeface="Verdana" panose="020B0604030504040204" pitchFamily="34" charset="0"/>
                <a:ea typeface="Verdana" panose="020B0604030504040204" pitchFamily="34" charset="0"/>
                <a:cs typeface="Verdana" panose="020B0604030504040204" pitchFamily="34" charset="0"/>
              </a:rPr>
              <a:t>to work </a:t>
            </a:r>
            <a:r>
              <a:rPr lang="en-US" dirty="0">
                <a:latin typeface="Verdana" panose="020B0604030504040204" pitchFamily="34" charset="0"/>
                <a:ea typeface="Verdana" panose="020B0604030504040204" pitchFamily="34" charset="0"/>
                <a:cs typeface="Verdana" panose="020B0604030504040204" pitchFamily="34" charset="0"/>
              </a:rPr>
              <a:t>on, it is</a:t>
            </a:r>
            <a:r>
              <a:rPr lang="en-US" altLang="ja-JP" dirty="0">
                <a:latin typeface="Verdana" panose="020B0604030504040204" pitchFamily="34" charset="0"/>
                <a:ea typeface="Verdana" panose="020B0604030504040204" pitchFamily="34" charset="0"/>
                <a:cs typeface="Verdana" panose="020B0604030504040204" pitchFamily="34" charset="0"/>
              </a:rPr>
              <a:t> time to start planning next steps.</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It is</a:t>
            </a:r>
            <a:r>
              <a:rPr lang="en-US" altLang="ja-JP" dirty="0">
                <a:latin typeface="Verdana" panose="020B0604030504040204" pitchFamily="34" charset="0"/>
                <a:ea typeface="Verdana" panose="020B0604030504040204" pitchFamily="34" charset="0"/>
                <a:cs typeface="Verdana" panose="020B0604030504040204" pitchFamily="34" charset="0"/>
              </a:rPr>
              <a:t> tempting to reflexively </a:t>
            </a:r>
            <a:r>
              <a:rPr lang="en-US" altLang="ja-JP" dirty="0" smtClean="0">
                <a:latin typeface="Verdana" panose="020B0604030504040204" pitchFamily="34" charset="0"/>
                <a:ea typeface="Verdana" panose="020B0604030504040204" pitchFamily="34" charset="0"/>
                <a:cs typeface="Verdana" panose="020B0604030504040204" pitchFamily="34" charset="0"/>
              </a:rPr>
              <a:t>add</a:t>
            </a:r>
            <a:r>
              <a:rPr lang="en-US" altLang="ja-JP" baseline="0" dirty="0" smtClean="0">
                <a:latin typeface="Verdana" panose="020B0604030504040204" pitchFamily="34" charset="0"/>
                <a:ea typeface="Verdana" panose="020B0604030504040204" pitchFamily="34" charset="0"/>
                <a:cs typeface="Verdana" panose="020B0604030504040204" pitchFamily="34" charset="0"/>
              </a:rPr>
              <a:t> </a:t>
            </a:r>
            <a:r>
              <a:rPr lang="en-US" altLang="ja-JP" dirty="0" smtClean="0">
                <a:latin typeface="Verdana" panose="020B0604030504040204" pitchFamily="34" charset="0"/>
                <a:ea typeface="Verdana" panose="020B0604030504040204" pitchFamily="34" charset="0"/>
                <a:cs typeface="Verdana" panose="020B0604030504040204" pitchFamily="34" charset="0"/>
              </a:rPr>
              <a:t>predictable services to the plan, </a:t>
            </a:r>
            <a:r>
              <a:rPr lang="en-US" altLang="ja-JP" dirty="0">
                <a:latin typeface="Verdana" panose="020B0604030504040204" pitchFamily="34" charset="0"/>
                <a:ea typeface="Verdana" panose="020B0604030504040204" pitchFamily="34" charset="0"/>
                <a:cs typeface="Verdana" panose="020B0604030504040204" pitchFamily="34" charset="0"/>
              </a:rPr>
              <a:t>rather than focus on change in </a:t>
            </a:r>
            <a:r>
              <a:rPr lang="en-US" altLang="ja-JP" dirty="0" smtClean="0">
                <a:latin typeface="Verdana" panose="020B0604030504040204" pitchFamily="34" charset="0"/>
                <a:ea typeface="Verdana" panose="020B0604030504040204" pitchFamily="34" charset="0"/>
                <a:cs typeface="Verdana" panose="020B0604030504040204" pitchFamily="34" charset="0"/>
              </a:rPr>
              <a:t>behavior:</a:t>
            </a:r>
            <a:r>
              <a:rPr lang="en-US" altLang="ja-JP" baseline="0" dirty="0" smtClean="0">
                <a:latin typeface="Verdana" panose="020B0604030504040204" pitchFamily="34" charset="0"/>
                <a:ea typeface="Verdana" panose="020B0604030504040204" pitchFamily="34" charset="0"/>
                <a:cs typeface="Verdana" panose="020B0604030504040204" pitchFamily="34" charset="0"/>
              </a:rPr>
              <a:t> </a:t>
            </a:r>
            <a:r>
              <a:rPr lang="en-US" altLang="ja-JP" dirty="0" smtClean="0">
                <a:latin typeface="Verdana" panose="020B0604030504040204" pitchFamily="34" charset="0"/>
                <a:ea typeface="Verdana" panose="020B0604030504040204" pitchFamily="34" charset="0"/>
                <a:cs typeface="Verdana" panose="020B0604030504040204" pitchFamily="34" charset="0"/>
              </a:rPr>
              <a:t>If </a:t>
            </a:r>
            <a:r>
              <a:rPr lang="en-US" altLang="ja-JP" dirty="0">
                <a:latin typeface="Verdana" panose="020B0604030504040204" pitchFamily="34" charset="0"/>
                <a:ea typeface="Verdana" panose="020B0604030504040204" pitchFamily="34" charset="0"/>
                <a:cs typeface="Verdana" panose="020B0604030504040204" pitchFamily="34" charset="0"/>
              </a:rPr>
              <a:t>parenting is a need, send the parent to a parenting </a:t>
            </a:r>
            <a:r>
              <a:rPr lang="en-US" altLang="ja-JP" dirty="0" smtClean="0">
                <a:latin typeface="Verdana" panose="020B0604030504040204" pitchFamily="34" charset="0"/>
                <a:ea typeface="Verdana" panose="020B0604030504040204" pitchFamily="34" charset="0"/>
                <a:cs typeface="Verdana" panose="020B0604030504040204" pitchFamily="34" charset="0"/>
              </a:rPr>
              <a:t>class; </a:t>
            </a:r>
            <a:r>
              <a:rPr lang="en-US" altLang="ja-JP" dirty="0">
                <a:latin typeface="Verdana" panose="020B0604030504040204" pitchFamily="34" charset="0"/>
                <a:ea typeface="Verdana" panose="020B0604030504040204" pitchFamily="34" charset="0"/>
                <a:cs typeface="Verdana" panose="020B0604030504040204" pitchFamily="34" charset="0"/>
              </a:rPr>
              <a:t>i</a:t>
            </a:r>
            <a:r>
              <a:rPr lang="en-US" altLang="ja-JP" dirty="0" smtClean="0">
                <a:latin typeface="Verdana" panose="020B0604030504040204" pitchFamily="34" charset="0"/>
                <a:ea typeface="Verdana" panose="020B0604030504040204" pitchFamily="34" charset="0"/>
                <a:cs typeface="Verdana" panose="020B0604030504040204" pitchFamily="34" charset="0"/>
              </a:rPr>
              <a:t>f </a:t>
            </a:r>
            <a:r>
              <a:rPr lang="en-US" altLang="ja-JP" dirty="0">
                <a:latin typeface="Verdana" panose="020B0604030504040204" pitchFamily="34" charset="0"/>
                <a:ea typeface="Verdana" panose="020B0604030504040204" pitchFamily="34" charset="0"/>
                <a:cs typeface="Verdana" panose="020B0604030504040204" pitchFamily="34" charset="0"/>
              </a:rPr>
              <a:t>mom is depressed, send her to </a:t>
            </a:r>
            <a:r>
              <a:rPr lang="en-AU" altLang="ja-JP" dirty="0" smtClean="0">
                <a:latin typeface="Verdana" panose="020B0604030504040204" pitchFamily="34" charset="0"/>
                <a:ea typeface="Verdana" panose="020B0604030504040204" pitchFamily="34" charset="0"/>
                <a:cs typeface="Verdana" panose="020B0604030504040204" pitchFamily="34" charset="0"/>
              </a:rPr>
              <a:t>counseling</a:t>
            </a:r>
            <a:r>
              <a:rPr lang="en-US" altLang="ja-JP" dirty="0">
                <a:latin typeface="Verdana" panose="020B0604030504040204" pitchFamily="34" charset="0"/>
                <a:ea typeface="Verdana" panose="020B0604030504040204" pitchFamily="34" charset="0"/>
                <a:cs typeface="Verdana" panose="020B0604030504040204" pitchFamily="34" charset="0"/>
              </a:rPr>
              <a:t>. But …</a:t>
            </a: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ヒラギノ角ゴ ProN W3"/>
                <a:cs typeface="ヒラギノ角ゴ ProN W3"/>
              </a:defRPr>
            </a:lvl1pPr>
            <a:lvl2pPr marL="756981" indent="-291146">
              <a:defRPr>
                <a:solidFill>
                  <a:schemeClr val="tx1"/>
                </a:solidFill>
                <a:latin typeface="Arial" panose="020B0604020202020204" pitchFamily="34" charset="0"/>
                <a:ea typeface="ヒラギノ角ゴ ProN W3"/>
                <a:cs typeface="ヒラギノ角ゴ ProN W3"/>
              </a:defRPr>
            </a:lvl2pPr>
            <a:lvl3pPr marL="1164586" indent="-232915">
              <a:defRPr>
                <a:solidFill>
                  <a:schemeClr val="tx1"/>
                </a:solidFill>
                <a:latin typeface="Arial" panose="020B0604020202020204" pitchFamily="34" charset="0"/>
                <a:ea typeface="ヒラギノ角ゴ ProN W3"/>
                <a:cs typeface="ヒラギノ角ゴ ProN W3"/>
              </a:defRPr>
            </a:lvl3pPr>
            <a:lvl4pPr marL="1630422" indent="-232915">
              <a:defRPr>
                <a:solidFill>
                  <a:schemeClr val="tx1"/>
                </a:solidFill>
                <a:latin typeface="Arial" panose="020B0604020202020204" pitchFamily="34" charset="0"/>
                <a:ea typeface="ヒラギノ角ゴ ProN W3"/>
                <a:cs typeface="ヒラギノ角ゴ ProN W3"/>
              </a:defRPr>
            </a:lvl4pPr>
            <a:lvl5pPr marL="2096256" indent="-232915">
              <a:defRPr>
                <a:solidFill>
                  <a:schemeClr val="tx1"/>
                </a:solidFill>
                <a:latin typeface="Arial" panose="020B0604020202020204" pitchFamily="34" charset="0"/>
                <a:ea typeface="ヒラギノ角ゴ ProN W3"/>
                <a:cs typeface="ヒラギノ角ゴ ProN W3"/>
              </a:defRPr>
            </a:lvl5pPr>
            <a:lvl6pPr marL="2562091" indent="-232915"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6pPr>
            <a:lvl7pPr marL="3027925" indent="-232915"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7pPr>
            <a:lvl8pPr marL="3493759" indent="-232915"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8pPr>
            <a:lvl9pPr marL="3959595" indent="-232915" eaLnBrk="0" fontAlgn="base" hangingPunct="0">
              <a:spcBef>
                <a:spcPct val="0"/>
              </a:spcBef>
              <a:spcAft>
                <a:spcPct val="0"/>
              </a:spcAft>
              <a:defRPr>
                <a:solidFill>
                  <a:schemeClr val="tx1"/>
                </a:solidFill>
                <a:latin typeface="Arial" panose="020B0604020202020204" pitchFamily="34" charset="0"/>
                <a:ea typeface="ヒラギノ角ゴ ProN W3"/>
                <a:cs typeface="ヒラギノ角ゴ ProN W3"/>
              </a:defRPr>
            </a:lvl9pPr>
          </a:lstStyle>
          <a:p>
            <a:fld id="{85185CD7-9C54-40D5-92A6-E20A20A4B2B2}" type="slidenum">
              <a:rPr lang="en-US" sz="1100">
                <a:latin typeface="Verdana" panose="020B0604030504040204" pitchFamily="34" charset="0"/>
                <a:ea typeface="Verdana" panose="020B0604030504040204" pitchFamily="34" charset="0"/>
                <a:cs typeface="Verdana" panose="020B0604030504040204" pitchFamily="34" charset="0"/>
              </a:rPr>
              <a:pPr/>
              <a:t>7</a:t>
            </a:fld>
            <a:endParaRPr 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0391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When case plans clearly link back to identified safety threats and dynamic risk factors that can be affected by sustained behavior changes, </a:t>
            </a:r>
            <a:r>
              <a:rPr lang="en-US" dirty="0" smtClean="0">
                <a:latin typeface="Verdana" panose="020B0604030504040204" pitchFamily="34" charset="0"/>
                <a:ea typeface="Verdana" panose="020B0604030504040204" pitchFamily="34" charset="0"/>
                <a:cs typeface="Verdana" panose="020B0604030504040204" pitchFamily="34" charset="0"/>
              </a:rPr>
              <a:t>it is </a:t>
            </a:r>
            <a:r>
              <a:rPr lang="en-US" dirty="0">
                <a:latin typeface="Verdana" panose="020B0604030504040204" pitchFamily="34" charset="0"/>
                <a:ea typeface="Verdana" panose="020B0604030504040204" pitchFamily="34" charset="0"/>
                <a:cs typeface="Verdana" panose="020B0604030504040204" pitchFamily="34" charset="0"/>
              </a:rPr>
              <a:t>easier to see when the needed changes have occurred. </a:t>
            </a:r>
            <a:r>
              <a:rPr lang="en-US" dirty="0" smtClean="0">
                <a:latin typeface="Verdana" panose="020B0604030504040204" pitchFamily="34" charset="0"/>
                <a:ea typeface="Verdana" panose="020B0604030504040204" pitchFamily="34" charset="0"/>
                <a:cs typeface="Verdana" panose="020B0604030504040204" pitchFamily="34" charset="0"/>
              </a:rPr>
              <a:t>Support </a:t>
            </a:r>
            <a:r>
              <a:rPr lang="en-US" dirty="0">
                <a:latin typeface="Verdana" panose="020B0604030504040204" pitchFamily="34" charset="0"/>
                <a:ea typeface="Verdana" panose="020B0604030504040204" pitchFamily="34" charset="0"/>
                <a:cs typeface="Verdana" panose="020B0604030504040204" pitchFamily="34" charset="0"/>
              </a:rPr>
              <a:t>networks can be helpful in providing a way to see behavior changes demonstrated over </a:t>
            </a:r>
            <a:r>
              <a:rPr lang="en-US" dirty="0" smtClean="0">
                <a:latin typeface="Verdana" panose="020B0604030504040204" pitchFamily="34" charset="0"/>
                <a:ea typeface="Verdana" panose="020B0604030504040204" pitchFamily="34" charset="0"/>
                <a:cs typeface="Verdana" panose="020B0604030504040204" pitchFamily="34" charset="0"/>
              </a:rPr>
              <a:t>time, </a:t>
            </a:r>
            <a:r>
              <a:rPr lang="en-US" dirty="0">
                <a:latin typeface="Verdana" panose="020B0604030504040204" pitchFamily="34" charset="0"/>
                <a:ea typeface="Verdana" panose="020B0604030504040204" pitchFamily="34" charset="0"/>
                <a:cs typeface="Verdana" panose="020B0604030504040204" pitchFamily="34" charset="0"/>
              </a:rPr>
              <a:t>AND they can support the child’s ongoing safety.  </a:t>
            </a:r>
          </a:p>
        </p:txBody>
      </p:sp>
      <p:sp>
        <p:nvSpPr>
          <p:cNvPr id="4" name="Slide Number Placeholder 3"/>
          <p:cNvSpPr>
            <a:spLocks noGrp="1"/>
          </p:cNvSpPr>
          <p:nvPr>
            <p:ph type="sldNum" sz="quarter" idx="10"/>
          </p:nvPr>
        </p:nvSpPr>
        <p:spPr/>
        <p:txBody>
          <a:bodyPr/>
          <a:lstStyle/>
          <a:p>
            <a:fld id="{25247304-57D7-438A-BE02-671ED1C5BF3A}" type="slidenum">
              <a:rPr lang="en-US" altLang="en-US" sz="1100">
                <a:latin typeface="Verdana" panose="020B0604030504040204" pitchFamily="34" charset="0"/>
                <a:ea typeface="Verdana" panose="020B0604030504040204" pitchFamily="34" charset="0"/>
                <a:cs typeface="Verdana" panose="020B0604030504040204" pitchFamily="34" charset="0"/>
              </a:rPr>
              <a:pPr/>
              <a:t>8</a:t>
            </a:fld>
            <a:endParaRPr lang="en-US" altLang="en-US" sz="11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4799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BE101C-DC48-4DF7-806C-D1C7DC7E1DB8}" type="slidenum">
              <a:rPr lang="en-US" smtClean="0"/>
              <a:t>10</a:t>
            </a:fld>
            <a:endParaRPr lang="en-US" dirty="0"/>
          </a:p>
        </p:txBody>
      </p:sp>
    </p:spTree>
    <p:extLst>
      <p:ext uri="{BB962C8B-B14F-4D97-AF65-F5344CB8AC3E}">
        <p14:creationId xmlns:p14="http://schemas.microsoft.com/office/powerpoint/2010/main" val="2956343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xfrm>
            <a:off x="1371600" y="1143000"/>
            <a:ext cx="4114800" cy="3086100"/>
          </a:xfrm>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While the SDM model does not dictate what workers do on contacts, the SDM framework provides a way of thinking about key functions of a contact. These include the </a:t>
            </a:r>
            <a:r>
              <a:rPr lang="en-US" dirty="0" smtClean="0">
                <a:latin typeface="Verdana" panose="020B0604030504040204" pitchFamily="34" charset="0"/>
                <a:ea typeface="Verdana" panose="020B0604030504040204" pitchFamily="34" charset="0"/>
                <a:cs typeface="Verdana" panose="020B0604030504040204" pitchFamily="34" charset="0"/>
              </a:rPr>
              <a:t>following.</a:t>
            </a:r>
            <a:endParaRPr lang="en-US" dirty="0">
              <a:latin typeface="Verdana" panose="020B0604030504040204" pitchFamily="34" charset="0"/>
              <a:ea typeface="Verdana" panose="020B0604030504040204" pitchFamily="34" charset="0"/>
              <a:cs typeface="Verdana" panose="020B0604030504040204" pitchFamily="34" charset="0"/>
            </a:endParaRPr>
          </a:p>
          <a:p>
            <a:pPr>
              <a:spcBef>
                <a:spcPts val="0"/>
              </a:spcBef>
            </a:pPr>
            <a:r>
              <a:rPr lang="en-US" dirty="0">
                <a:latin typeface="Verdana" panose="020B0604030504040204" pitchFamily="34" charset="0"/>
                <a:ea typeface="Verdana" panose="020B0604030504040204" pitchFamily="34" charset="0"/>
                <a:cs typeface="Verdana" panose="020B0604030504040204" pitchFamily="34" charset="0"/>
              </a:rPr>
              <a:t> </a:t>
            </a:r>
          </a:p>
          <a:p>
            <a:pPr marL="171450" indent="-171450">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Always scan for information regarding child safety. If you use practice model processes, the danger statement expresses this focus. Are there any changes in safety threats? Are safety interventions working? Is the network working?</a:t>
            </a:r>
          </a:p>
          <a:p>
            <a:pPr marL="0" indent="0">
              <a:spcBef>
                <a:spcPts val="0"/>
              </a:spcBef>
              <a:buFont typeface="Arial" panose="020B0604020202020204" pitchFamily="34" charset="0"/>
              <a:buNone/>
            </a:pPr>
            <a:r>
              <a:rPr lang="en-US" dirty="0">
                <a:latin typeface="Verdana" panose="020B0604030504040204" pitchFamily="34" charset="0"/>
                <a:ea typeface="Verdana" panose="020B0604030504040204" pitchFamily="34" charset="0"/>
                <a:cs typeface="Verdana" panose="020B0604030504040204" pitchFamily="34" charset="0"/>
              </a:rPr>
              <a:t> </a:t>
            </a:r>
          </a:p>
          <a:p>
            <a:pPr marL="171450" indent="-171450">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What progress is being made toward case plan objectives? Are family members participating in services? If not, why not? Most importantly, are they demonstrating the desired behavior change?</a:t>
            </a:r>
          </a:p>
          <a:p>
            <a:pPr marL="0" indent="0">
              <a:spcBef>
                <a:spcPts val="0"/>
              </a:spcBef>
              <a:buFont typeface="Arial" panose="020B0604020202020204" pitchFamily="34" charset="0"/>
              <a:buNone/>
            </a:pPr>
            <a:r>
              <a:rPr lang="en-US" dirty="0">
                <a:latin typeface="Verdana" panose="020B0604030504040204" pitchFamily="34" charset="0"/>
                <a:ea typeface="Verdana" panose="020B0604030504040204" pitchFamily="34" charset="0"/>
                <a:cs typeface="Verdana" panose="020B0604030504040204" pitchFamily="34" charset="0"/>
              </a:rPr>
              <a:t> </a:t>
            </a:r>
          </a:p>
          <a:p>
            <a:pPr marL="171450" indent="-171450">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Think about the definition for the level of need just above where the family is currently assessed (for example, if household relationships is “c,” what would a “b” level look like in this family</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Conversely, if conditions change, new needs may emerge.</a:t>
            </a:r>
          </a:p>
          <a:p>
            <a:pPr marL="0" indent="0">
              <a:spcBef>
                <a:spcPts val="0"/>
              </a:spcBef>
              <a:buFont typeface="Arial" panose="020B0604020202020204" pitchFamily="34" charset="0"/>
              <a:buNone/>
            </a:pPr>
            <a:r>
              <a:rPr lang="en-US" dirty="0">
                <a:latin typeface="Verdana" panose="020B0604030504040204" pitchFamily="34" charset="0"/>
                <a:ea typeface="Verdana" panose="020B0604030504040204" pitchFamily="34" charset="0"/>
                <a:cs typeface="Verdana" panose="020B0604030504040204" pitchFamily="34" charset="0"/>
              </a:rPr>
              <a:t> </a:t>
            </a:r>
          </a:p>
          <a:p>
            <a:pPr marL="171450" indent="-171450">
              <a:spcBef>
                <a:spcPts val="0"/>
              </a:spcBef>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If safety, strengths or needs, or progress on </a:t>
            </a:r>
            <a:r>
              <a:rPr lang="en-US" dirty="0" smtClean="0">
                <a:latin typeface="Verdana" panose="020B0604030504040204" pitchFamily="34" charset="0"/>
                <a:ea typeface="Verdana" panose="020B0604030504040204" pitchFamily="34" charset="0"/>
                <a:cs typeface="Verdana" panose="020B0604030504040204" pitchFamily="34" charset="0"/>
              </a:rPr>
              <a:t>a case </a:t>
            </a:r>
            <a:r>
              <a:rPr lang="en-US" dirty="0">
                <a:latin typeface="Verdana" panose="020B0604030504040204" pitchFamily="34" charset="0"/>
                <a:ea typeface="Verdana" panose="020B0604030504040204" pitchFamily="34" charset="0"/>
                <a:cs typeface="Verdana" panose="020B0604030504040204" pitchFamily="34" charset="0"/>
              </a:rPr>
              <a:t>plan has changed, consider whether a reassessment should be completed. In Family to Family counties, significant changes should trigger a permanency </a:t>
            </a:r>
            <a:r>
              <a:rPr lang="en-US" dirty="0" smtClean="0">
                <a:latin typeface="Verdana" panose="020B0604030504040204" pitchFamily="34" charset="0"/>
                <a:ea typeface="Verdana" panose="020B0604030504040204" pitchFamily="34" charset="0"/>
                <a:cs typeface="Verdana" panose="020B0604030504040204" pitchFamily="34" charset="0"/>
              </a:rPr>
              <a:t>team decisionmaking meeting.</a:t>
            </a:r>
            <a:endParaRPr lang="en-US" dirty="0">
              <a:latin typeface="Verdana" panose="020B0604030504040204" pitchFamily="34" charset="0"/>
              <a:ea typeface="Verdana" panose="020B0604030504040204" pitchFamily="34" charset="0"/>
              <a:cs typeface="Verdana" panose="020B0604030504040204" pitchFamily="34" charset="0"/>
            </a:endParaRPr>
          </a:p>
          <a:p>
            <a:pPr marL="171450" indent="-171450">
              <a:spcBef>
                <a:spcPts val="0"/>
              </a:spcBef>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a:p>
            <a:pPr marL="171450" indent="-171450">
              <a:spcBef>
                <a:spcPts val="0"/>
              </a:spcBef>
              <a:buFont typeface="Arial" panose="020B0604020202020204" pitchFamily="34" charset="0"/>
              <a:buChar char="•"/>
            </a:pP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807">
              <a:defRPr b="1">
                <a:solidFill>
                  <a:schemeClr val="tx1"/>
                </a:solidFill>
                <a:latin typeface="Arial" panose="020B0604020202020204" pitchFamily="34" charset="0"/>
              </a:defRPr>
            </a:lvl1pPr>
            <a:lvl2pPr marL="742649" indent="-285634" defTabSz="964807">
              <a:defRPr b="1">
                <a:solidFill>
                  <a:schemeClr val="tx1"/>
                </a:solidFill>
                <a:latin typeface="Arial" panose="020B0604020202020204" pitchFamily="34" charset="0"/>
              </a:defRPr>
            </a:lvl2pPr>
            <a:lvl3pPr marL="1142536" indent="-228507" defTabSz="964807">
              <a:defRPr b="1">
                <a:solidFill>
                  <a:schemeClr val="tx1"/>
                </a:solidFill>
                <a:latin typeface="Arial" panose="020B0604020202020204" pitchFamily="34" charset="0"/>
              </a:defRPr>
            </a:lvl3pPr>
            <a:lvl4pPr marL="1599549" indent="-228507" defTabSz="964807">
              <a:defRPr b="1">
                <a:solidFill>
                  <a:schemeClr val="tx1"/>
                </a:solidFill>
                <a:latin typeface="Arial" panose="020B0604020202020204" pitchFamily="34" charset="0"/>
              </a:defRPr>
            </a:lvl4pPr>
            <a:lvl5pPr marL="2056564" indent="-228507" defTabSz="964807">
              <a:defRPr b="1">
                <a:solidFill>
                  <a:schemeClr val="tx1"/>
                </a:solidFill>
                <a:latin typeface="Arial" panose="020B0604020202020204" pitchFamily="34" charset="0"/>
              </a:defRPr>
            </a:lvl5pPr>
            <a:lvl6pPr marL="2513578" indent="-228507" defTabSz="964807" eaLnBrk="0" fontAlgn="base" hangingPunct="0">
              <a:spcBef>
                <a:spcPct val="0"/>
              </a:spcBef>
              <a:spcAft>
                <a:spcPct val="0"/>
              </a:spcAft>
              <a:defRPr b="1">
                <a:solidFill>
                  <a:schemeClr val="tx1"/>
                </a:solidFill>
                <a:latin typeface="Arial" panose="020B0604020202020204" pitchFamily="34" charset="0"/>
              </a:defRPr>
            </a:lvl6pPr>
            <a:lvl7pPr marL="2970593" indent="-228507" defTabSz="964807" eaLnBrk="0" fontAlgn="base" hangingPunct="0">
              <a:spcBef>
                <a:spcPct val="0"/>
              </a:spcBef>
              <a:spcAft>
                <a:spcPct val="0"/>
              </a:spcAft>
              <a:defRPr b="1">
                <a:solidFill>
                  <a:schemeClr val="tx1"/>
                </a:solidFill>
                <a:latin typeface="Arial" panose="020B0604020202020204" pitchFamily="34" charset="0"/>
              </a:defRPr>
            </a:lvl7pPr>
            <a:lvl8pPr marL="3427607" indent="-228507" defTabSz="964807" eaLnBrk="0" fontAlgn="base" hangingPunct="0">
              <a:spcBef>
                <a:spcPct val="0"/>
              </a:spcBef>
              <a:spcAft>
                <a:spcPct val="0"/>
              </a:spcAft>
              <a:defRPr b="1">
                <a:solidFill>
                  <a:schemeClr val="tx1"/>
                </a:solidFill>
                <a:latin typeface="Arial" panose="020B0604020202020204" pitchFamily="34" charset="0"/>
              </a:defRPr>
            </a:lvl8pPr>
            <a:lvl9pPr marL="3884621" indent="-228507" defTabSz="964807" eaLnBrk="0" fontAlgn="base" hangingPunct="0">
              <a:spcBef>
                <a:spcPct val="0"/>
              </a:spcBef>
              <a:spcAft>
                <a:spcPct val="0"/>
              </a:spcAft>
              <a:defRPr b="1">
                <a:solidFill>
                  <a:schemeClr val="tx1"/>
                </a:solidFill>
                <a:latin typeface="Arial" panose="020B0604020202020204" pitchFamily="34" charset="0"/>
              </a:defRPr>
            </a:lvl9pPr>
          </a:lstStyle>
          <a:p>
            <a:fld id="{933D09D1-B785-43CC-9806-EAB2B8AC2461}" type="slidenum">
              <a:rPr lang="en-US" altLang="en-US" sz="1100" b="0">
                <a:latin typeface="Verdana" panose="020B0604030504040204" pitchFamily="34" charset="0"/>
                <a:ea typeface="Verdana" panose="020B0604030504040204" pitchFamily="34" charset="0"/>
                <a:cs typeface="Verdana" panose="020B0604030504040204" pitchFamily="34" charset="0"/>
              </a:rPr>
              <a:pPr/>
              <a:t>14</a:t>
            </a:fld>
            <a:endParaRPr lang="en-US" altLang="en-US" sz="11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30756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0" y="2825750"/>
            <a:ext cx="9144000" cy="6881962"/>
          </a:xfrm>
          <a:prstGeom prst="rect">
            <a:avLst/>
          </a:prstGeom>
        </p:spPr>
      </p:pic>
      <p:sp>
        <p:nvSpPr>
          <p:cNvPr id="8" name="Rectangle 7"/>
          <p:cNvSpPr/>
          <p:nvPr userDrawn="1"/>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862222"/>
            <a:ext cx="6350000" cy="202397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1026"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85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354909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extBox 1"/>
          <p:cNvSpPr txBox="1"/>
          <p:nvPr userDrawn="1"/>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a:solidFill>
                <a:srgbClr val="FFFFFF"/>
              </a:solidFill>
              <a:cs typeface="Verdana"/>
            </a:endParaRPr>
          </a:p>
        </p:txBody>
      </p:sp>
    </p:spTree>
    <p:extLst>
      <p:ext uri="{BB962C8B-B14F-4D97-AF65-F5344CB8AC3E}">
        <p14:creationId xmlns:p14="http://schemas.microsoft.com/office/powerpoint/2010/main" val="823145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407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300383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51436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279027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872015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709182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192782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24127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hoto">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09" y="3232654"/>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ctrTitle"/>
          </p:nvPr>
        </p:nvSpPr>
        <p:spPr>
          <a:xfrm>
            <a:off x="2108200" y="1727202"/>
            <a:ext cx="6350000" cy="2158999"/>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Rectangle 9"/>
          <p:cNvSpPr/>
          <p:nvPr userDrawn="1"/>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pic>
        <p:nvPicPr>
          <p:cNvPr id="9" name="Picture 2" descr="\\sharepoint.nccdcrc.org@SSL\DavWWWRoot\workgroups\communications\LogosTemplates\CRC logos and templates\CRC RGB for screen.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133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610771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792127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0807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4102631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551275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070218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914803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252353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2895384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63673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no photo">
    <p:spTree>
      <p:nvGrpSpPr>
        <p:cNvPr id="1" name=""/>
        <p:cNvGrpSpPr/>
        <p:nvPr/>
      </p:nvGrpSpPr>
      <p:grpSpPr>
        <a:xfrm>
          <a:off x="0" y="0"/>
          <a:ext cx="0" cy="0"/>
          <a:chOff x="0" y="0"/>
          <a:chExt cx="0" cy="0"/>
        </a:xfrm>
      </p:grpSpPr>
      <p:sp>
        <p:nvSpPr>
          <p:cNvPr id="8" name="Rectangle 7"/>
          <p:cNvSpPr/>
          <p:nvPr userDrawn="1"/>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Rectangle 8"/>
          <p:cNvSpPr/>
          <p:nvPr userDrawn="1"/>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defTabSz="342900">
              <a:spcBef>
                <a:spcPct val="0"/>
              </a:spcBef>
            </a:pPr>
            <a:endParaRPr lang="en-US" sz="2100" dirty="0">
              <a:solidFill>
                <a:srgbClr val="FFFFFF"/>
              </a:solidFill>
              <a:cs typeface="Verdana"/>
            </a:endParaRPr>
          </a:p>
        </p:txBody>
      </p:sp>
    </p:spTree>
    <p:extLst>
      <p:ext uri="{BB962C8B-B14F-4D97-AF65-F5344CB8AC3E}">
        <p14:creationId xmlns:p14="http://schemas.microsoft.com/office/powerpoint/2010/main" val="33831476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883744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550650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1319463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61998"/>
          </a:xfrm>
        </p:spPr>
        <p:txBody>
          <a:bodyPr>
            <a:noAutofit/>
          </a:bodyPr>
          <a:lstStyle>
            <a:lvl1pPr algn="l">
              <a:lnSpc>
                <a:spcPct val="100000"/>
              </a:lnSpc>
              <a:defRPr sz="18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125" b="1">
                <a:solidFill>
                  <a:srgbClr val="A19D83"/>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11" name="Content Placeholder 5"/>
          <p:cNvSpPr>
            <a:spLocks noGrp="1"/>
          </p:cNvSpPr>
          <p:nvPr>
            <p:ph sz="quarter" idx="4"/>
          </p:nvPr>
        </p:nvSpPr>
        <p:spPr>
          <a:xfrm>
            <a:off x="1146584" y="2160698"/>
            <a:ext cx="6773661" cy="3965469"/>
          </a:xfrm>
        </p:spPr>
        <p:txBody>
          <a:bodyPr>
            <a:noAutofit/>
          </a:bodyPr>
          <a:lstStyle>
            <a:lvl1pPr marL="0" indent="0">
              <a:lnSpc>
                <a:spcPct val="100000"/>
              </a:lnSpc>
              <a:spcBef>
                <a:spcPts val="0"/>
              </a:spcBef>
              <a:spcAft>
                <a:spcPts val="0"/>
              </a:spcAft>
              <a:buFontTx/>
              <a:buNone/>
              <a:defRPr sz="1013">
                <a:solidFill>
                  <a:srgbClr val="393634"/>
                </a:solidFill>
              </a:defRPr>
            </a:lvl1pPr>
            <a:lvl2pPr>
              <a:lnSpc>
                <a:spcPct val="100000"/>
              </a:lnSpc>
              <a:spcBef>
                <a:spcPts val="0"/>
              </a:spcBef>
              <a:spcAft>
                <a:spcPts val="0"/>
              </a:spcAft>
              <a:defRPr sz="1013">
                <a:solidFill>
                  <a:srgbClr val="393634"/>
                </a:solidFill>
              </a:defRPr>
            </a:lvl2pPr>
            <a:lvl3pPr marL="514350" indent="-257175">
              <a:lnSpc>
                <a:spcPct val="100000"/>
              </a:lnSpc>
              <a:spcBef>
                <a:spcPts val="0"/>
              </a:spcBef>
              <a:spcAft>
                <a:spcPts val="0"/>
              </a:spcAft>
              <a:defRPr sz="1013">
                <a:solidFill>
                  <a:srgbClr val="393634"/>
                </a:solidFill>
              </a:defRPr>
            </a:lvl3pPr>
            <a:lvl4pPr marL="771525" indent="-257175">
              <a:lnSpc>
                <a:spcPct val="100000"/>
              </a:lnSpc>
              <a:spcBef>
                <a:spcPts val="0"/>
              </a:spcBef>
              <a:spcAft>
                <a:spcPts val="0"/>
              </a:spcAft>
              <a:defRPr sz="1013">
                <a:solidFill>
                  <a:srgbClr val="393634"/>
                </a:solidFill>
              </a:defRPr>
            </a:lvl4pPr>
            <a:lvl5pPr>
              <a:lnSpc>
                <a:spcPct val="100000"/>
              </a:lnSpc>
              <a:spcBef>
                <a:spcPts val="0"/>
              </a:spcBef>
              <a:spcAft>
                <a:spcPts val="0"/>
              </a:spcAft>
              <a:defRPr sz="1013"/>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4"/>
            <a:ext cx="2895600" cy="365125"/>
          </a:xfrm>
          <a:prstGeom prst="rect">
            <a:avLst/>
          </a:prstGeom>
        </p:spPr>
        <p:txBody>
          <a:bodyPr/>
          <a:lstStyle>
            <a:lvl1pPr algn="l">
              <a:defRPr/>
            </a:lvl1pPr>
          </a:lstStyle>
          <a:p>
            <a:pPr defTabSz="342900">
              <a:defRPr/>
            </a:pPr>
            <a:endParaRPr lang="en-US" dirty="0">
              <a:solidFill>
                <a:srgbClr val="484C45">
                  <a:tint val="75000"/>
                </a:srgbClr>
              </a:solidFill>
            </a:endParaRPr>
          </a:p>
        </p:txBody>
      </p:sp>
    </p:spTree>
    <p:extLst>
      <p:ext uri="{BB962C8B-B14F-4D97-AF65-F5344CB8AC3E}">
        <p14:creationId xmlns:p14="http://schemas.microsoft.com/office/powerpoint/2010/main" val="350848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Rectangle 8"/>
          <p:cNvSpPr/>
          <p:nvPr/>
        </p:nvSpPr>
        <p:spPr>
          <a:xfrm>
            <a:off x="0" y="1718735"/>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3600" b="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68580" tIns="34290" rIns="68580" bIns="34290" rtlCol="0" anchor="ctr">
            <a:normAutofit fontScale="77500" lnSpcReduction="20000"/>
          </a:bodyPr>
          <a:lstStyle/>
          <a:p>
            <a:pPr marL="0" marR="0" indent="0" algn="l" defTabSz="342900" rtl="0" eaLnBrk="1" fontAlgn="auto" latinLnBrk="0" hangingPunct="1">
              <a:lnSpc>
                <a:spcPct val="100000"/>
              </a:lnSpc>
              <a:spcBef>
                <a:spcPct val="0"/>
              </a:spcBef>
              <a:spcAft>
                <a:spcPts val="0"/>
              </a:spcAft>
              <a:buClrTx/>
              <a:buSzTx/>
              <a:buFontTx/>
              <a:buNone/>
              <a:tabLst/>
            </a:pPr>
            <a:endParaRPr kumimoji="0" lang="en-US" sz="21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33683558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b="0"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b="0"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defTabSz="342900"/>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13606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8" name="Rectangle 7"/>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2"/>
            <a:ext cx="7099540" cy="365125"/>
          </a:xfrm>
          <a:prstGeom prst="rect">
            <a:avLst/>
          </a:prstGeom>
        </p:spPr>
        <p:txBody>
          <a:bodyPr/>
          <a:lstStyle>
            <a:lvl1pPr algn="l">
              <a:defRPr/>
            </a:lvl1pPr>
          </a:lstStyle>
          <a:p>
            <a:pPr defTabSz="342900"/>
            <a:endParaRPr lang="en-US" dirty="0">
              <a:solidFill>
                <a:srgbClr val="484C45"/>
              </a:solidFill>
            </a:endParaRPr>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15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1" name="Content Placeholder 5"/>
          <p:cNvSpPr>
            <a:spLocks noGrp="1"/>
          </p:cNvSpPr>
          <p:nvPr>
            <p:ph sz="quarter" idx="4"/>
          </p:nvPr>
        </p:nvSpPr>
        <p:spPr>
          <a:xfrm>
            <a:off x="1146583" y="2160696"/>
            <a:ext cx="6773661" cy="3965469"/>
          </a:xfrm>
        </p:spPr>
        <p:txBody>
          <a:bodyPr>
            <a:noAutofit/>
          </a:bodyPr>
          <a:lstStyle>
            <a:lvl1pPr marL="0" indent="0">
              <a:lnSpc>
                <a:spcPct val="100000"/>
              </a:lnSpc>
              <a:spcBef>
                <a:spcPts val="0"/>
              </a:spcBef>
              <a:spcAft>
                <a:spcPts val="0"/>
              </a:spcAft>
              <a:buFontTx/>
              <a:buNone/>
              <a:defRPr sz="1350">
                <a:solidFill>
                  <a:srgbClr val="393634"/>
                </a:solidFill>
              </a:defRPr>
            </a:lvl1pPr>
            <a:lvl2pPr>
              <a:lnSpc>
                <a:spcPct val="100000"/>
              </a:lnSpc>
              <a:spcBef>
                <a:spcPts val="0"/>
              </a:spcBef>
              <a:spcAft>
                <a:spcPts val="0"/>
              </a:spcAft>
              <a:defRPr sz="1350">
                <a:solidFill>
                  <a:srgbClr val="393634"/>
                </a:solidFill>
              </a:defRPr>
            </a:lvl2pPr>
            <a:lvl3pPr marL="685800" indent="-342900">
              <a:lnSpc>
                <a:spcPct val="100000"/>
              </a:lnSpc>
              <a:spcBef>
                <a:spcPts val="0"/>
              </a:spcBef>
              <a:spcAft>
                <a:spcPts val="0"/>
              </a:spcAft>
              <a:defRPr sz="1350">
                <a:solidFill>
                  <a:srgbClr val="393634"/>
                </a:solidFill>
              </a:defRPr>
            </a:lvl3pPr>
            <a:lvl4pPr marL="1028700" indent="-342900">
              <a:lnSpc>
                <a:spcPct val="100000"/>
              </a:lnSpc>
              <a:spcBef>
                <a:spcPts val="0"/>
              </a:spcBef>
              <a:spcAft>
                <a:spcPts val="0"/>
              </a:spcAft>
              <a:defRPr sz="1350">
                <a:solidFill>
                  <a:srgbClr val="393634"/>
                </a:solidFill>
              </a:defRPr>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83058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4" name="Rectangle 13"/>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9" name="Text Placeholder 4"/>
          <p:cNvSpPr>
            <a:spLocks noGrp="1"/>
          </p:cNvSpPr>
          <p:nvPr>
            <p:ph type="body" sz="quarter" idx="3"/>
          </p:nvPr>
        </p:nvSpPr>
        <p:spPr>
          <a:xfrm>
            <a:off x="4645026" y="1729854"/>
            <a:ext cx="4041775" cy="639762"/>
          </a:xfrm>
        </p:spPr>
        <p:txBody>
          <a:bodyPr anchor="b">
            <a:noAutofit/>
          </a:bodyPr>
          <a:lstStyle>
            <a:lvl1pPr marL="0" indent="0">
              <a:buNone/>
              <a:defRPr sz="1800" b="1">
                <a:solidFill>
                  <a:srgbClr val="A19D8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Content Placeholder 5"/>
          <p:cNvSpPr>
            <a:spLocks noGrp="1"/>
          </p:cNvSpPr>
          <p:nvPr>
            <p:ph sz="quarter" idx="4"/>
          </p:nvPr>
        </p:nvSpPr>
        <p:spPr>
          <a:xfrm>
            <a:off x="4645026" y="2369618"/>
            <a:ext cx="4041775" cy="3756547"/>
          </a:xfrm>
        </p:spPr>
        <p:txBody>
          <a:bodyPr>
            <a:noAutofit/>
          </a:bodyPr>
          <a:lstStyle>
            <a:lvl1pPr marL="0" indent="0">
              <a:lnSpc>
                <a:spcPct val="100000"/>
              </a:lnSpc>
              <a:spcBef>
                <a:spcPts val="0"/>
              </a:spcBef>
              <a:spcAft>
                <a:spcPts val="0"/>
              </a:spcAft>
              <a:buFontTx/>
              <a:buNone/>
              <a:defRPr sz="1350"/>
            </a:lvl1pPr>
            <a:lvl2pPr>
              <a:lnSpc>
                <a:spcPct val="100000"/>
              </a:lnSpc>
              <a:spcBef>
                <a:spcPts val="0"/>
              </a:spcBef>
              <a:spcAft>
                <a:spcPts val="0"/>
              </a:spcAft>
              <a:defRPr sz="1350"/>
            </a:lvl2pPr>
            <a:lvl3pPr>
              <a:lnSpc>
                <a:spcPct val="100000"/>
              </a:lnSpc>
              <a:spcBef>
                <a:spcPts val="0"/>
              </a:spcBef>
              <a:spcAft>
                <a:spcPts val="0"/>
              </a:spcAft>
              <a:defRPr sz="1350"/>
            </a:lvl3pPr>
            <a:lvl4pPr>
              <a:lnSpc>
                <a:spcPct val="100000"/>
              </a:lnSpc>
              <a:spcBef>
                <a:spcPts val="0"/>
              </a:spcBef>
              <a:spcAft>
                <a:spcPts val="0"/>
              </a:spcAft>
              <a:defRPr sz="1350"/>
            </a:lvl4pPr>
            <a:lvl5pPr>
              <a:lnSpc>
                <a:spcPct val="100000"/>
              </a:lnSpc>
              <a:spcBef>
                <a:spcPts val="0"/>
              </a:spcBef>
              <a:spcAft>
                <a:spcPts val="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4" y="6356352"/>
            <a:ext cx="6835150" cy="365125"/>
          </a:xfrm>
          <a:prstGeom prst="rect">
            <a:avLst/>
          </a:prstGeom>
        </p:spPr>
        <p:txBody>
          <a:bodyPr/>
          <a:lstStyle>
            <a:lvl1pPr algn="l">
              <a:defRPr/>
            </a:lvl1pPr>
          </a:lstStyle>
          <a:p>
            <a:pPr defTabSz="342900"/>
            <a:endParaRPr lang="en-US" dirty="0">
              <a:solidFill>
                <a:srgbClr val="484C45"/>
              </a:solidFill>
            </a:endParaRPr>
          </a:p>
        </p:txBody>
      </p:sp>
      <p:sp>
        <p:nvSpPr>
          <p:cNvPr id="17" name="Content Placeholder 5"/>
          <p:cNvSpPr>
            <a:spLocks noGrp="1"/>
          </p:cNvSpPr>
          <p:nvPr>
            <p:ph sz="quarter" idx="12"/>
          </p:nvPr>
        </p:nvSpPr>
        <p:spPr>
          <a:xfrm>
            <a:off x="457201" y="1729855"/>
            <a:ext cx="4041775" cy="4396309"/>
          </a:xfrm>
        </p:spPr>
        <p:txBody>
          <a:bodyPr>
            <a:normAutofit/>
          </a:bodyPr>
          <a:lstStyle>
            <a:lvl1pPr marL="0" indent="0">
              <a:spcAft>
                <a:spcPts val="450"/>
              </a:spcAft>
              <a:buFont typeface="Arial"/>
              <a:buNone/>
              <a:defRPr sz="1350"/>
            </a:lvl1pPr>
            <a:lvl2pPr>
              <a:spcAft>
                <a:spcPts val="450"/>
              </a:spcAft>
              <a:defRPr sz="1350"/>
            </a:lvl2pPr>
            <a:lvl3pPr>
              <a:spcAft>
                <a:spcPts val="450"/>
              </a:spcAft>
              <a:defRPr sz="1350"/>
            </a:lvl3pPr>
            <a:lvl4pPr>
              <a:spcAft>
                <a:spcPts val="450"/>
              </a:spcAft>
              <a:defRPr sz="1350"/>
            </a:lvl4pPr>
            <a:lvl5pPr>
              <a:spcAft>
                <a:spcPts val="450"/>
              </a:spcAft>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userDrawn="1"/>
        </p:nvSpPr>
        <p:spPr>
          <a:xfrm>
            <a:off x="5503599" y="3192536"/>
            <a:ext cx="914400" cy="914400"/>
          </a:xfrm>
          <a:prstGeom prst="rect">
            <a:avLst/>
          </a:prstGeom>
        </p:spPr>
        <p:txBody>
          <a:bodyPr vert="horz" wrap="none" lIns="68580" tIns="34290" rIns="68580" bIns="34290" rtlCol="0" anchor="ctr">
            <a:normAutofit/>
          </a:bodyPr>
          <a:lstStyle/>
          <a:p>
            <a:pPr defTabSz="342900">
              <a:spcBef>
                <a:spcPct val="0"/>
              </a:spcBef>
            </a:pPr>
            <a:endParaRPr lang="en-US" sz="2100" dirty="0">
              <a:solidFill>
                <a:srgbClr val="FFFFFF"/>
              </a:solidFill>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3113955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defTabSz="342900"/>
            <a:endParaRPr lang="en-US" dirty="0">
              <a:solidFill>
                <a:srgbClr val="484C45"/>
              </a:solidFill>
            </a:endParaRPr>
          </a:p>
        </p:txBody>
      </p:sp>
      <p:sp>
        <p:nvSpPr>
          <p:cNvPr id="15" name="Text Placeholder 4"/>
          <p:cNvSpPr>
            <a:spLocks noGrp="1"/>
          </p:cNvSpPr>
          <p:nvPr>
            <p:ph type="body" sz="quarter" idx="12"/>
          </p:nvPr>
        </p:nvSpPr>
        <p:spPr>
          <a:xfrm>
            <a:off x="560916" y="1729854"/>
            <a:ext cx="3884083" cy="639762"/>
          </a:xfrm>
        </p:spPr>
        <p:txBody>
          <a:bodyPr anchor="b">
            <a:noAutofit/>
          </a:bodyPr>
          <a:lstStyle>
            <a:lvl1pPr marL="0" indent="0">
              <a:buNone/>
              <a:defRPr sz="1350" b="1">
                <a:solidFill>
                  <a:srgbClr val="04040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6" name="Content Placeholder 5"/>
          <p:cNvSpPr>
            <a:spLocks noGrp="1"/>
          </p:cNvSpPr>
          <p:nvPr>
            <p:ph sz="quarter" idx="13"/>
          </p:nvPr>
        </p:nvSpPr>
        <p:spPr>
          <a:xfrm>
            <a:off x="560916" y="2369618"/>
            <a:ext cx="3884083" cy="3756547"/>
          </a:xfrm>
        </p:spPr>
        <p:txBody>
          <a:bodyPr>
            <a:noAutofit/>
          </a:bodyPr>
          <a:lstStyle>
            <a:lvl1pPr marL="0" indent="0">
              <a:lnSpc>
                <a:spcPct val="100000"/>
              </a:lnSpc>
              <a:spcBef>
                <a:spcPts val="0"/>
              </a:spcBef>
              <a:buFontTx/>
              <a:buNone/>
              <a:defRPr sz="1350"/>
            </a:lvl1pPr>
            <a:lvl2pPr>
              <a:lnSpc>
                <a:spcPct val="100000"/>
              </a:lnSpc>
              <a:spcBef>
                <a:spcPts val="0"/>
              </a:spcBef>
              <a:defRPr sz="1350"/>
            </a:lvl2pPr>
            <a:lvl3pPr>
              <a:lnSpc>
                <a:spcPct val="100000"/>
              </a:lnSpc>
              <a:spcBef>
                <a:spcPts val="0"/>
              </a:spcBef>
              <a:defRPr sz="1350"/>
            </a:lvl3pPr>
            <a:lvl4pPr>
              <a:lnSpc>
                <a:spcPct val="100000"/>
              </a:lnSpc>
              <a:spcBef>
                <a:spcPts val="0"/>
              </a:spcBef>
              <a:defRPr sz="135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4"/>
          </p:nvPr>
        </p:nvSpPr>
        <p:spPr>
          <a:xfrm>
            <a:off x="4802717" y="1729854"/>
            <a:ext cx="3884083" cy="639762"/>
          </a:xfrm>
        </p:spPr>
        <p:txBody>
          <a:bodyPr anchor="b">
            <a:noAutofit/>
          </a:bodyPr>
          <a:lstStyle>
            <a:lvl1pPr marL="0" indent="0">
              <a:buNone/>
              <a:defRPr sz="1350" b="1">
                <a:solidFill>
                  <a:srgbClr val="04040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8" name="Content Placeholder 5"/>
          <p:cNvSpPr>
            <a:spLocks noGrp="1"/>
          </p:cNvSpPr>
          <p:nvPr>
            <p:ph sz="quarter" idx="15"/>
          </p:nvPr>
        </p:nvSpPr>
        <p:spPr>
          <a:xfrm>
            <a:off x="4802717" y="2369618"/>
            <a:ext cx="3884083" cy="3756547"/>
          </a:xfrm>
        </p:spPr>
        <p:txBody>
          <a:bodyPr>
            <a:noAutofit/>
          </a:bodyPr>
          <a:lstStyle>
            <a:lvl1pPr marL="0" indent="0">
              <a:lnSpc>
                <a:spcPct val="100000"/>
              </a:lnSpc>
              <a:spcBef>
                <a:spcPts val="0"/>
              </a:spcBef>
              <a:buFontTx/>
              <a:buNone/>
              <a:defRPr sz="1350"/>
            </a:lvl1pPr>
            <a:lvl2pPr>
              <a:lnSpc>
                <a:spcPct val="100000"/>
              </a:lnSpc>
              <a:spcBef>
                <a:spcPts val="0"/>
              </a:spcBef>
              <a:defRPr sz="1350"/>
            </a:lvl2pPr>
            <a:lvl3pPr>
              <a:lnSpc>
                <a:spcPct val="100000"/>
              </a:lnSpc>
              <a:spcBef>
                <a:spcPts val="0"/>
              </a:spcBef>
              <a:defRPr sz="1350"/>
            </a:lvl3pPr>
            <a:lvl4pPr>
              <a:lnSpc>
                <a:spcPct val="100000"/>
              </a:lnSpc>
              <a:spcBef>
                <a:spcPts val="0"/>
              </a:spcBef>
              <a:defRPr sz="1350"/>
            </a:lvl4pPr>
            <a:lvl5pPr>
              <a:lnSpc>
                <a:spcPct val="100000"/>
              </a:lnSpc>
              <a:spcBef>
                <a:spcPts val="0"/>
              </a:spcBef>
              <a:defRPr sz="135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Rectangle 11"/>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4" name="Rectangle 13"/>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20" name="Title 1"/>
          <p:cNvSpPr>
            <a:spLocks noGrp="1"/>
          </p:cNvSpPr>
          <p:nvPr>
            <p:ph type="title" hasCustomPrompt="1"/>
          </p:nvPr>
        </p:nvSpPr>
        <p:spPr>
          <a:xfrm>
            <a:off x="457200" y="1"/>
            <a:ext cx="8229600" cy="961998"/>
          </a:xfrm>
        </p:spPr>
        <p:txBody>
          <a:bodyPr>
            <a:norm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31858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4" y="6356352"/>
            <a:ext cx="6930040" cy="365125"/>
          </a:xfrm>
          <a:prstGeom prst="rect">
            <a:avLst/>
          </a:prstGeom>
        </p:spPr>
        <p:txBody>
          <a:bodyPr/>
          <a:lstStyle>
            <a:lvl1pPr algn="l">
              <a:defRPr/>
            </a:lvl1pPr>
          </a:lstStyle>
          <a:p>
            <a:pPr defTabSz="342900"/>
            <a:endParaRPr lang="en-US" dirty="0">
              <a:solidFill>
                <a:srgbClr val="484C45"/>
              </a:solidFill>
            </a:endParaRPr>
          </a:p>
        </p:txBody>
      </p:sp>
      <p:sp>
        <p:nvSpPr>
          <p:cNvPr id="8" name="Rectangle 7"/>
          <p:cNvSpPr/>
          <p:nvPr userDrawn="1"/>
        </p:nvSpPr>
        <p:spPr>
          <a:xfrm>
            <a:off x="0" y="2"/>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2" name="Rectangle 11"/>
          <p:cNvSpPr/>
          <p:nvPr userDrawn="1"/>
        </p:nvSpPr>
        <p:spPr>
          <a:xfrm>
            <a:off x="0" y="9620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srgbClr val="FFFFFF"/>
              </a:solidFill>
            </a:endParaRPr>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24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033834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Title 1"/>
          <p:cNvSpPr txBox="1">
            <a:spLocks/>
          </p:cNvSpPr>
          <p:nvPr userDrawn="1"/>
        </p:nvSpPr>
        <p:spPr>
          <a:xfrm>
            <a:off x="457200" y="274638"/>
            <a:ext cx="8229600" cy="1143000"/>
          </a:xfrm>
          <a:prstGeom prst="rect">
            <a:avLst/>
          </a:prstGeom>
        </p:spPr>
        <p:txBody>
          <a:bodyPr vert="horz" lIns="68580" tIns="34290" rIns="68580" bIns="34290" rtlCol="0" anchor="ctr">
            <a:normAutofit/>
          </a:bodyPr>
          <a:lstStyle>
            <a:lvl1pPr algn="l">
              <a:defRPr sz="2800">
                <a:solidFill>
                  <a:srgbClr val="FFFFFF"/>
                </a:solidFill>
              </a:defRPr>
            </a:lvl1pPr>
          </a:lstStyle>
          <a:p>
            <a:pPr defTabSz="342900">
              <a:spcBef>
                <a:spcPct val="0"/>
              </a:spcBef>
              <a:defRPr/>
            </a:pPr>
            <a:r>
              <a:rPr lang="en-US" sz="2100" dirty="0" smtClean="0">
                <a:cs typeface="Verdana"/>
              </a:rPr>
              <a:t>Click to edit Master title style</a:t>
            </a:r>
          </a:p>
        </p:txBody>
      </p:sp>
      <p:sp>
        <p:nvSpPr>
          <p:cNvPr id="9" name="Footer Placeholder 7"/>
          <p:cNvSpPr>
            <a:spLocks noGrp="1"/>
          </p:cNvSpPr>
          <p:nvPr>
            <p:ph type="ftr" sz="quarter" idx="11"/>
          </p:nvPr>
        </p:nvSpPr>
        <p:spPr>
          <a:xfrm>
            <a:off x="618073" y="6356352"/>
            <a:ext cx="6826523" cy="365125"/>
          </a:xfrm>
          <a:prstGeom prst="rect">
            <a:avLst/>
          </a:prstGeom>
        </p:spPr>
        <p:txBody>
          <a:bodyPr/>
          <a:lstStyle>
            <a:lvl1pPr algn="l">
              <a:defRPr/>
            </a:lvl1pPr>
          </a:lstStyle>
          <a:p>
            <a:pPr defTabSz="342900"/>
            <a:endParaRPr lang="en-US" dirty="0">
              <a:solidFill>
                <a:srgbClr val="484C45"/>
              </a:solidFill>
            </a:endParaRPr>
          </a:p>
        </p:txBody>
      </p:sp>
    </p:spTree>
    <p:extLst>
      <p:ext uri="{BB962C8B-B14F-4D97-AF65-F5344CB8AC3E}">
        <p14:creationId xmlns:p14="http://schemas.microsoft.com/office/powerpoint/2010/main" val="414281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marL="0" indent="0">
              <a:defRPr sz="1800"/>
            </a:lvl1pPr>
            <a:lvl2pPr>
              <a:defRPr sz="1350"/>
            </a:lvl2pPr>
            <a:lvl3pPr>
              <a:defRPr sz="1350"/>
            </a:lvl3pPr>
            <a:lvl4pPr>
              <a:defRPr sz="135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70514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pic>
        <p:nvPicPr>
          <p:cNvPr id="2050" name="Picture 2" descr="\\sharepoint.nccdcrc.org@SSL\DavWWWRoot\workgroups\communications\LogosTemplates\CRC logos and templates\CRC RGB for screen.png"/>
          <p:cNvPicPr>
            <a:picLocks noChangeAspect="1" noChangeArrowheads="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a:off x="7753051" y="6503298"/>
            <a:ext cx="1113951" cy="21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310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xStyles>
    <p:titleStyle>
      <a:lvl1pPr algn="ctr" defTabSz="342900" rtl="0" eaLnBrk="1" latinLnBrk="0" hangingPunct="1">
        <a:spcBef>
          <a:spcPct val="0"/>
        </a:spcBef>
        <a:buNone/>
        <a:defRPr sz="1800" kern="1200">
          <a:solidFill>
            <a:schemeClr val="tx1"/>
          </a:solidFill>
          <a:latin typeface="Verdana"/>
          <a:ea typeface="+mj-ea"/>
          <a:cs typeface="Verdana"/>
        </a:defRPr>
      </a:lvl1pPr>
    </p:titleStyle>
    <p:bodyStyle>
      <a:lvl1pPr marL="257175" indent="-257175" algn="l" defTabSz="342900" rtl="0" eaLnBrk="1" latinLnBrk="0" hangingPunct="1">
        <a:lnSpc>
          <a:spcPct val="100000"/>
        </a:lnSpc>
        <a:spcBef>
          <a:spcPts val="0"/>
        </a:spcBef>
        <a:spcAft>
          <a:spcPts val="0"/>
        </a:spcAft>
        <a:buFontTx/>
        <a:buNone/>
        <a:defRPr sz="1350" kern="1200">
          <a:solidFill>
            <a:schemeClr val="tx1"/>
          </a:solidFill>
          <a:latin typeface="Verdana"/>
          <a:ea typeface="+mn-ea"/>
          <a:cs typeface="Verdana"/>
        </a:defRPr>
      </a:lvl1pPr>
      <a:lvl2pPr marL="342900" indent="-34290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2pPr>
      <a:lvl3pPr marL="685800" indent="-342900" algn="l" defTabSz="342900" rtl="0" eaLnBrk="1" latinLnBrk="0" hangingPunct="1">
        <a:lnSpc>
          <a:spcPct val="100000"/>
        </a:lnSpc>
        <a:spcBef>
          <a:spcPts val="0"/>
        </a:spcBef>
        <a:spcAft>
          <a:spcPts val="0"/>
        </a:spcAft>
        <a:buFont typeface="Verdana" pitchFamily="34" charset="0"/>
        <a:buChar char="»"/>
        <a:defRPr sz="1350" kern="1200">
          <a:solidFill>
            <a:schemeClr val="tx1"/>
          </a:solidFill>
          <a:latin typeface="Verdana"/>
          <a:ea typeface="+mn-ea"/>
          <a:cs typeface="Verdana"/>
        </a:defRPr>
      </a:lvl3pPr>
      <a:lvl4pPr marL="1028700" indent="-342900" algn="l" defTabSz="342900" rtl="0" eaLnBrk="1" latinLnBrk="0" hangingPunct="1">
        <a:lnSpc>
          <a:spcPct val="100000"/>
        </a:lnSpc>
        <a:spcBef>
          <a:spcPts val="0"/>
        </a:spcBef>
        <a:spcAft>
          <a:spcPts val="0"/>
        </a:spcAft>
        <a:buFont typeface="Wingdings" pitchFamily="2" charset="2"/>
        <a:buChar char="§"/>
        <a:defRPr sz="1350" kern="1200">
          <a:solidFill>
            <a:schemeClr val="tx1"/>
          </a:solidFill>
          <a:latin typeface="Verdana"/>
          <a:ea typeface="+mn-ea"/>
          <a:cs typeface="Verdana"/>
        </a:defRPr>
      </a:lvl4pPr>
      <a:lvl5pPr marL="666750" indent="-171450" algn="l" defTabSz="342900" rtl="0" eaLnBrk="1" latinLnBrk="0" hangingPunct="1">
        <a:lnSpc>
          <a:spcPct val="100000"/>
        </a:lnSpc>
        <a:spcBef>
          <a:spcPts val="0"/>
        </a:spcBef>
        <a:spcAft>
          <a:spcPts val="0"/>
        </a:spcAft>
        <a:buFont typeface="Arial"/>
        <a:buChar char="»"/>
        <a:defRPr sz="1350" kern="1200">
          <a:solidFill>
            <a:schemeClr val="tx1"/>
          </a:solidFill>
          <a:latin typeface="Verdana"/>
          <a:ea typeface="+mn-ea"/>
          <a:cs typeface="Verdan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7066" y="1727202"/>
            <a:ext cx="6350000" cy="2158999"/>
          </a:xfrm>
        </p:spPr>
        <p:txBody>
          <a:bodyPr/>
          <a:lstStyle/>
          <a:p>
            <a:pPr algn="ctr"/>
            <a:r>
              <a:rPr lang="en-US" sz="2700" b="1" dirty="0">
                <a:solidFill>
                  <a:schemeClr val="tx1"/>
                </a:solidFill>
              </a:rPr>
              <a:t>SDM</a:t>
            </a:r>
            <a:r>
              <a:rPr lang="en-US" sz="2700" b="1" baseline="30000" dirty="0">
                <a:solidFill>
                  <a:schemeClr val="tx1"/>
                </a:solidFill>
              </a:rPr>
              <a:t>®</a:t>
            </a:r>
            <a:r>
              <a:rPr lang="en-US" sz="2700" b="1" dirty="0">
                <a:solidFill>
                  <a:schemeClr val="tx1"/>
                </a:solidFill>
              </a:rPr>
              <a:t> 3.0 Family and Child Strengths and Needs Assessment</a:t>
            </a:r>
          </a:p>
        </p:txBody>
      </p:sp>
      <p:sp>
        <p:nvSpPr>
          <p:cNvPr id="3" name="Text Placeholder 2"/>
          <p:cNvSpPr>
            <a:spLocks noGrp="1"/>
          </p:cNvSpPr>
          <p:nvPr>
            <p:ph type="subTitle" idx="4294967295"/>
          </p:nvPr>
        </p:nvSpPr>
        <p:spPr>
          <a:xfrm>
            <a:off x="1143000" y="3686175"/>
            <a:ext cx="6858000" cy="985838"/>
          </a:xfrm>
        </p:spPr>
        <p:txBody>
          <a:bodyPr/>
          <a:lstStyle/>
          <a:p>
            <a:pPr algn="ctr"/>
            <a:r>
              <a:rPr lang="en-US" b="1" dirty="0"/>
              <a:t>	</a:t>
            </a:r>
          </a:p>
        </p:txBody>
      </p:sp>
    </p:spTree>
    <p:extLst>
      <p:ext uri="{BB962C8B-B14F-4D97-AF65-F5344CB8AC3E}">
        <p14:creationId xmlns:p14="http://schemas.microsoft.com/office/powerpoint/2010/main" val="195487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Caregivers</a:t>
            </a:r>
            <a:endParaRPr lang="en-US" sz="2800" dirty="0">
              <a:solidFill>
                <a:schemeClr val="tx1"/>
              </a:solidFill>
            </a:endParaRPr>
          </a:p>
        </p:txBody>
      </p:sp>
      <p:sp>
        <p:nvSpPr>
          <p:cNvPr id="3" name="Text Placeholder 2"/>
          <p:cNvSpPr>
            <a:spLocks noGrp="1"/>
          </p:cNvSpPr>
          <p:nvPr>
            <p:ph type="body" sz="quarter" idx="3"/>
          </p:nvPr>
        </p:nvSpPr>
        <p:spPr>
          <a:xfrm>
            <a:off x="457200" y="1548282"/>
            <a:ext cx="6773660" cy="196462"/>
          </a:xfrm>
        </p:spPr>
        <p:txBody>
          <a:bodyPr/>
          <a:lstStyle/>
          <a:p>
            <a:r>
              <a:rPr lang="en-US" sz="2000" dirty="0">
                <a:solidFill>
                  <a:schemeClr val="tx1"/>
                </a:solidFill>
              </a:rPr>
              <a:t>New </a:t>
            </a:r>
            <a:r>
              <a:rPr lang="en-US" sz="2000" dirty="0" smtClean="0">
                <a:solidFill>
                  <a:schemeClr val="tx1"/>
                </a:solidFill>
              </a:rPr>
              <a:t>Domain </a:t>
            </a:r>
            <a:r>
              <a:rPr lang="en-US" sz="2000" dirty="0">
                <a:solidFill>
                  <a:schemeClr val="tx1"/>
                </a:solidFill>
              </a:rPr>
              <a:t>F</a:t>
            </a:r>
            <a:r>
              <a:rPr lang="en-US" sz="2000" dirty="0" smtClean="0">
                <a:solidFill>
                  <a:schemeClr val="tx1"/>
                </a:solidFill>
              </a:rPr>
              <a:t>ormat</a:t>
            </a:r>
            <a:endParaRPr lang="en-US" sz="2000" dirty="0">
              <a:solidFill>
                <a:schemeClr val="tx1"/>
              </a:solidFill>
            </a:endParaRPr>
          </a:p>
        </p:txBody>
      </p:sp>
      <p:sp>
        <p:nvSpPr>
          <p:cNvPr id="4" name="Content Placeholder 3"/>
          <p:cNvSpPr>
            <a:spLocks noGrp="1"/>
          </p:cNvSpPr>
          <p:nvPr>
            <p:ph sz="quarter" idx="4"/>
          </p:nvPr>
        </p:nvSpPr>
        <p:spPr>
          <a:xfrm>
            <a:off x="457200" y="1921565"/>
            <a:ext cx="8376082" cy="3737911"/>
          </a:xfrm>
        </p:spPr>
        <p:txBody>
          <a:bodyPr/>
          <a:lstStyle/>
          <a:p>
            <a:pPr marL="461963" indent="-461963">
              <a:buFont typeface="Verdana" panose="020B0604030504040204" pitchFamily="34" charset="0"/>
              <a:buChar char="•"/>
            </a:pPr>
            <a:r>
              <a:rPr lang="en-US" sz="1800" dirty="0">
                <a:solidFill>
                  <a:schemeClr val="tx1"/>
                </a:solidFill>
              </a:rPr>
              <a:t>Focused on safety, permanency, and child/youth/young adult well-being as a continuum.</a:t>
            </a:r>
          </a:p>
          <a:p>
            <a:pPr marL="461963" indent="-461963">
              <a:buFont typeface="Verdana" panose="020B0604030504040204" pitchFamily="34" charset="0"/>
              <a:buChar char="•"/>
            </a:pPr>
            <a:endParaRPr lang="en-US" sz="1800" dirty="0">
              <a:solidFill>
                <a:schemeClr val="tx1"/>
              </a:solidFill>
            </a:endParaRPr>
          </a:p>
          <a:p>
            <a:pPr marL="461963" indent="-461963">
              <a:buFont typeface="Verdana" panose="020B0604030504040204" pitchFamily="34" charset="0"/>
              <a:buChar char="•"/>
            </a:pPr>
            <a:r>
              <a:rPr lang="en-US" sz="1800" dirty="0">
                <a:solidFill>
                  <a:schemeClr val="tx1"/>
                </a:solidFill>
              </a:rPr>
              <a:t>Aimed at supporting communication of concerns and strengths in understandable terms to those who are involved with and/or care about the child.</a:t>
            </a:r>
          </a:p>
          <a:p>
            <a:pPr marL="461963" indent="-461963">
              <a:buFont typeface="Verdana" panose="020B0604030504040204" pitchFamily="34" charset="0"/>
              <a:buChar char="•"/>
            </a:pPr>
            <a:endParaRPr lang="en-US" sz="1800" dirty="0">
              <a:solidFill>
                <a:schemeClr val="tx1"/>
              </a:solidFill>
            </a:endParaRPr>
          </a:p>
          <a:p>
            <a:pPr marL="461963" indent="-461963">
              <a:buFont typeface="Verdana" panose="020B0604030504040204" pitchFamily="34" charset="0"/>
              <a:buChar char="•"/>
            </a:pPr>
            <a:r>
              <a:rPr lang="en-US" sz="1800" dirty="0">
                <a:solidFill>
                  <a:schemeClr val="tx1"/>
                </a:solidFill>
              </a:rPr>
              <a:t>Assists in clear case plans and measuring </a:t>
            </a:r>
            <a:r>
              <a:rPr lang="en-US" sz="1800" dirty="0" smtClean="0">
                <a:solidFill>
                  <a:schemeClr val="tx1"/>
                </a:solidFill>
              </a:rPr>
              <a:t>progress</a:t>
            </a:r>
            <a:r>
              <a:rPr lang="en-US" sz="1800" dirty="0">
                <a:solidFill>
                  <a:schemeClr val="tx1"/>
                </a:solidFill>
              </a:rPr>
              <a:t>:</a:t>
            </a:r>
          </a:p>
          <a:p>
            <a:pPr marL="914400" lvl="1" indent="-452438">
              <a:buFont typeface="Verdana" panose="020B0604030504040204" pitchFamily="34" charset="0"/>
              <a:buChar char="»"/>
            </a:pPr>
            <a:endParaRPr lang="en-US" sz="1800" dirty="0" smtClean="0">
              <a:solidFill>
                <a:schemeClr val="tx1"/>
              </a:solidFill>
            </a:endParaRPr>
          </a:p>
          <a:p>
            <a:pPr marL="914400" lvl="1" indent="-452438">
              <a:buFont typeface="Verdana" panose="020B0604030504040204" pitchFamily="34" charset="0"/>
              <a:buChar char="»"/>
            </a:pPr>
            <a:r>
              <a:rPr lang="en-US" sz="1800" dirty="0" smtClean="0">
                <a:solidFill>
                  <a:schemeClr val="tx1"/>
                </a:solidFill>
              </a:rPr>
              <a:t>Better </a:t>
            </a:r>
            <a:r>
              <a:rPr lang="en-US" sz="1800" dirty="0">
                <a:solidFill>
                  <a:schemeClr val="tx1"/>
                </a:solidFill>
              </a:rPr>
              <a:t>ability to look at movement between </a:t>
            </a:r>
            <a:r>
              <a:rPr lang="en-US" sz="1800" dirty="0" smtClean="0">
                <a:solidFill>
                  <a:schemeClr val="tx1"/>
                </a:solidFill>
              </a:rPr>
              <a:t>levels.</a:t>
            </a:r>
            <a:endParaRPr lang="en-US" sz="1800" dirty="0">
              <a:solidFill>
                <a:schemeClr val="tx1"/>
              </a:solidFill>
            </a:endParaRPr>
          </a:p>
          <a:p>
            <a:pPr marL="914400" lvl="1" indent="-452438">
              <a:buFont typeface="Verdana" panose="020B0604030504040204" pitchFamily="34" charset="0"/>
              <a:buChar char="»"/>
            </a:pPr>
            <a:endParaRPr lang="en-US" sz="1800" dirty="0" smtClean="0">
              <a:solidFill>
                <a:schemeClr val="tx1"/>
              </a:solidFill>
            </a:endParaRPr>
          </a:p>
          <a:p>
            <a:pPr marL="914400" lvl="1" indent="-452438">
              <a:buFont typeface="Verdana" panose="020B0604030504040204" pitchFamily="34" charset="0"/>
              <a:buChar char="»"/>
            </a:pPr>
            <a:r>
              <a:rPr lang="en-US" sz="1800" dirty="0" smtClean="0">
                <a:solidFill>
                  <a:schemeClr val="tx1"/>
                </a:solidFill>
              </a:rPr>
              <a:t>Distinguishes </a:t>
            </a:r>
            <a:r>
              <a:rPr lang="en-US" sz="1800" dirty="0">
                <a:solidFill>
                  <a:schemeClr val="tx1"/>
                </a:solidFill>
              </a:rPr>
              <a:t>between a barrier </a:t>
            </a:r>
            <a:r>
              <a:rPr lang="en-US" sz="1800" dirty="0" smtClean="0">
                <a:solidFill>
                  <a:schemeClr val="tx1"/>
                </a:solidFill>
              </a:rPr>
              <a:t>to </a:t>
            </a:r>
            <a:r>
              <a:rPr lang="en-US" sz="1800" dirty="0">
                <a:solidFill>
                  <a:schemeClr val="tx1"/>
                </a:solidFill>
              </a:rPr>
              <a:t>safety permanency and </a:t>
            </a:r>
            <a:r>
              <a:rPr lang="en-US" sz="1800" dirty="0" smtClean="0">
                <a:solidFill>
                  <a:schemeClr val="tx1"/>
                </a:solidFill>
              </a:rPr>
              <a:t>well-being </a:t>
            </a:r>
            <a:r>
              <a:rPr lang="en-US" sz="1800" dirty="0">
                <a:solidFill>
                  <a:schemeClr val="tx1"/>
                </a:solidFill>
              </a:rPr>
              <a:t>and a direct contributor to a safety </a:t>
            </a:r>
            <a:r>
              <a:rPr lang="en-US" sz="1800" dirty="0" smtClean="0">
                <a:solidFill>
                  <a:schemeClr val="tx1"/>
                </a:solidFill>
              </a:rPr>
              <a:t>threat.</a:t>
            </a:r>
            <a:endParaRPr lang="en-US" sz="1800" dirty="0">
              <a:solidFill>
                <a:schemeClr val="tx1"/>
              </a:solidFill>
            </a:endParaRPr>
          </a:p>
          <a:p>
            <a:pPr marL="557213" lvl="1" indent="-214313">
              <a:buFont typeface="Arial" panose="020B0604020202020204" pitchFamily="34" charset="0"/>
              <a:buChar char="•"/>
            </a:pPr>
            <a:endParaRPr lang="en-US" sz="1800" dirty="0">
              <a:solidFill>
                <a:schemeClr val="tx1"/>
              </a:solidFill>
            </a:endParaRPr>
          </a:p>
          <a:p>
            <a:pPr marL="461963" indent="-461963">
              <a:buFont typeface="Verdana" panose="020B0604030504040204" pitchFamily="34" charset="0"/>
              <a:buChar char="•"/>
            </a:pPr>
            <a:r>
              <a:rPr lang="en-US" sz="1800" dirty="0">
                <a:solidFill>
                  <a:schemeClr val="tx1"/>
                </a:solidFill>
              </a:rPr>
              <a:t>Provides continuity with other SDM assessments that emphasize behaviors and their impact on the child.</a:t>
            </a:r>
          </a:p>
        </p:txBody>
      </p:sp>
    </p:spTree>
    <p:extLst>
      <p:ext uri="{BB962C8B-B14F-4D97-AF65-F5344CB8AC3E}">
        <p14:creationId xmlns:p14="http://schemas.microsoft.com/office/powerpoint/2010/main" val="170624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Caregivers</a:t>
            </a:r>
            <a:endParaRPr lang="en-US" sz="2800" dirty="0">
              <a:solidFill>
                <a:schemeClr val="tx1"/>
              </a:solidFill>
            </a:endParaRPr>
          </a:p>
        </p:txBody>
      </p:sp>
      <p:sp>
        <p:nvSpPr>
          <p:cNvPr id="3" name="Text Placeholder 2"/>
          <p:cNvSpPr>
            <a:spLocks noGrp="1"/>
          </p:cNvSpPr>
          <p:nvPr>
            <p:ph type="body" sz="quarter" idx="3"/>
          </p:nvPr>
        </p:nvSpPr>
        <p:spPr>
          <a:xfrm>
            <a:off x="457199" y="1365869"/>
            <a:ext cx="8229599" cy="430840"/>
          </a:xfrm>
        </p:spPr>
        <p:txBody>
          <a:bodyPr/>
          <a:lstStyle/>
          <a:p>
            <a:r>
              <a:rPr lang="en-US" sz="2000" dirty="0" smtClean="0">
                <a:solidFill>
                  <a:schemeClr val="tx1"/>
                </a:solidFill>
              </a:rPr>
              <a:t>Cultural Identity</a:t>
            </a:r>
            <a:endParaRPr lang="en-US" sz="2000" dirty="0">
              <a:solidFill>
                <a:schemeClr val="tx1"/>
              </a:solidFill>
            </a:endParaRPr>
          </a:p>
        </p:txBody>
      </p:sp>
      <p:sp>
        <p:nvSpPr>
          <p:cNvPr id="4" name="Content Placeholder 3"/>
          <p:cNvSpPr>
            <a:spLocks noGrp="1"/>
          </p:cNvSpPr>
          <p:nvPr>
            <p:ph sz="quarter" idx="4"/>
          </p:nvPr>
        </p:nvSpPr>
        <p:spPr>
          <a:xfrm>
            <a:off x="457200" y="1796711"/>
            <a:ext cx="8229600" cy="3965469"/>
          </a:xfrm>
        </p:spPr>
        <p:txBody>
          <a:bodyPr/>
          <a:lstStyle/>
          <a:p>
            <a:r>
              <a:rPr lang="en-US" sz="2000" b="1" i="1" dirty="0" smtClean="0">
                <a:solidFill>
                  <a:schemeClr val="tx1"/>
                </a:solidFill>
              </a:rPr>
              <a:t>Greater focus on cultural context</a:t>
            </a:r>
          </a:p>
          <a:p>
            <a:endParaRPr lang="en-US" sz="2000" dirty="0">
              <a:solidFill>
                <a:schemeClr val="tx1"/>
              </a:solidFill>
            </a:endParaRPr>
          </a:p>
          <a:p>
            <a:r>
              <a:rPr lang="en-US" sz="2000" dirty="0">
                <a:solidFill>
                  <a:schemeClr val="tx1"/>
                </a:solidFill>
              </a:rPr>
              <a:t>Consideration of whether the caregiver’s perspective of culture and cultural </a:t>
            </a:r>
            <a:r>
              <a:rPr lang="en-US" sz="2000" dirty="0" smtClean="0">
                <a:solidFill>
                  <a:schemeClr val="tx1"/>
                </a:solidFill>
              </a:rPr>
              <a:t>identity related to child/youth/young adult:</a:t>
            </a:r>
          </a:p>
          <a:p>
            <a:endParaRPr lang="en-US" sz="2000" dirty="0" smtClean="0">
              <a:solidFill>
                <a:schemeClr val="tx1"/>
              </a:solidFill>
            </a:endParaRPr>
          </a:p>
          <a:p>
            <a:pPr marL="461963" indent="-461963">
              <a:buFont typeface="Verdana" panose="020B0604030504040204" pitchFamily="34" charset="0"/>
              <a:buChar char="•"/>
            </a:pPr>
            <a:r>
              <a:rPr lang="en-US" sz="2000" dirty="0">
                <a:solidFill>
                  <a:schemeClr val="tx1"/>
                </a:solidFill>
              </a:rPr>
              <a:t>H</a:t>
            </a:r>
            <a:r>
              <a:rPr lang="en-US" sz="2000" dirty="0" smtClean="0">
                <a:solidFill>
                  <a:schemeClr val="tx1"/>
                </a:solidFill>
              </a:rPr>
              <a:t>elps </a:t>
            </a:r>
            <a:r>
              <a:rPr lang="en-US" sz="2000" dirty="0">
                <a:solidFill>
                  <a:schemeClr val="tx1"/>
                </a:solidFill>
              </a:rPr>
              <a:t>to create safety, permanency, and </a:t>
            </a:r>
            <a:r>
              <a:rPr lang="en-US" sz="2000" dirty="0" smtClean="0">
                <a:solidFill>
                  <a:schemeClr val="tx1"/>
                </a:solidFill>
              </a:rPr>
              <a:t>well-being; </a:t>
            </a:r>
          </a:p>
          <a:p>
            <a:pPr marL="461963" indent="-461963">
              <a:buFont typeface="Verdana" panose="020B0604030504040204" pitchFamily="34" charset="0"/>
              <a:buChar char="•"/>
            </a:pPr>
            <a:endParaRPr lang="en-US" sz="2000" dirty="0" smtClean="0">
              <a:solidFill>
                <a:schemeClr val="tx1"/>
              </a:solidFill>
            </a:endParaRPr>
          </a:p>
          <a:p>
            <a:pPr marL="461963" indent="-461963">
              <a:buFont typeface="Verdana" panose="020B0604030504040204" pitchFamily="34" charset="0"/>
              <a:buChar char="•"/>
            </a:pPr>
            <a:r>
              <a:rPr lang="en-US" sz="2000" dirty="0" smtClean="0">
                <a:solidFill>
                  <a:schemeClr val="tx1"/>
                </a:solidFill>
              </a:rPr>
              <a:t>Is </a:t>
            </a:r>
            <a:r>
              <a:rPr lang="en-US" sz="2000" dirty="0">
                <a:solidFill>
                  <a:schemeClr val="tx1"/>
                </a:solidFill>
              </a:rPr>
              <a:t>not a strength or barrier for safety, permanency, or </a:t>
            </a:r>
            <a:r>
              <a:rPr lang="en-US" sz="2000" dirty="0" smtClean="0">
                <a:solidFill>
                  <a:schemeClr val="tx1"/>
                </a:solidFill>
              </a:rPr>
              <a:t>well-being</a:t>
            </a:r>
            <a:r>
              <a:rPr lang="en-US" sz="2000" dirty="0">
                <a:solidFill>
                  <a:schemeClr val="tx1"/>
                </a:solidFill>
              </a:rPr>
              <a:t>; </a:t>
            </a:r>
            <a:endParaRPr lang="en-US" sz="2000" dirty="0" smtClean="0">
              <a:solidFill>
                <a:schemeClr val="tx1"/>
              </a:solidFill>
            </a:endParaRPr>
          </a:p>
          <a:p>
            <a:pPr marL="461963" indent="-461963">
              <a:buFont typeface="Verdana" panose="020B0604030504040204" pitchFamily="34" charset="0"/>
              <a:buChar char="•"/>
            </a:pPr>
            <a:endParaRPr lang="en-US" sz="2000" dirty="0" smtClean="0">
              <a:solidFill>
                <a:schemeClr val="tx1"/>
              </a:solidFill>
            </a:endParaRPr>
          </a:p>
          <a:p>
            <a:pPr marL="461963" indent="-461963">
              <a:buFont typeface="Verdana" panose="020B0604030504040204" pitchFamily="34" charset="0"/>
              <a:buChar char="•"/>
            </a:pPr>
            <a:r>
              <a:rPr lang="en-US" sz="2000" dirty="0">
                <a:solidFill>
                  <a:schemeClr val="tx1"/>
                </a:solidFill>
              </a:rPr>
              <a:t>I</a:t>
            </a:r>
            <a:r>
              <a:rPr lang="en-US" sz="2000" dirty="0" smtClean="0">
                <a:solidFill>
                  <a:schemeClr val="tx1"/>
                </a:solidFill>
              </a:rPr>
              <a:t>s </a:t>
            </a:r>
            <a:r>
              <a:rPr lang="en-US" sz="2000" dirty="0">
                <a:solidFill>
                  <a:schemeClr val="tx1"/>
                </a:solidFill>
              </a:rPr>
              <a:t>a barrier to safety, permanency, or </a:t>
            </a:r>
            <a:r>
              <a:rPr lang="en-US" sz="2000" dirty="0" smtClean="0">
                <a:solidFill>
                  <a:schemeClr val="tx1"/>
                </a:solidFill>
              </a:rPr>
              <a:t>well-being; </a:t>
            </a:r>
            <a:r>
              <a:rPr lang="en-US" sz="2000" dirty="0">
                <a:solidFill>
                  <a:schemeClr val="tx1"/>
                </a:solidFill>
              </a:rPr>
              <a:t>or </a:t>
            </a:r>
            <a:endParaRPr lang="en-US" sz="2000" dirty="0" smtClean="0">
              <a:solidFill>
                <a:schemeClr val="tx1"/>
              </a:solidFill>
            </a:endParaRPr>
          </a:p>
          <a:p>
            <a:pPr marL="461963" indent="-461963">
              <a:buFont typeface="Verdana" panose="020B0604030504040204" pitchFamily="34" charset="0"/>
              <a:buChar char="•"/>
            </a:pPr>
            <a:endParaRPr lang="en-US" sz="2000" dirty="0" smtClean="0">
              <a:solidFill>
                <a:schemeClr val="tx1"/>
              </a:solidFill>
            </a:endParaRPr>
          </a:p>
          <a:p>
            <a:pPr marL="461963" indent="-461963">
              <a:buFont typeface="Verdana" panose="020B0604030504040204" pitchFamily="34" charset="0"/>
              <a:buChar char="•"/>
            </a:pPr>
            <a:r>
              <a:rPr lang="en-US" sz="2000" dirty="0">
                <a:solidFill>
                  <a:schemeClr val="tx1"/>
                </a:solidFill>
              </a:rPr>
              <a:t>P</a:t>
            </a:r>
            <a:r>
              <a:rPr lang="en-US" sz="2000" dirty="0" smtClean="0">
                <a:solidFill>
                  <a:schemeClr val="tx1"/>
                </a:solidFill>
              </a:rPr>
              <a:t>resents </a:t>
            </a:r>
            <a:r>
              <a:rPr lang="en-US" sz="2000" dirty="0">
                <a:solidFill>
                  <a:schemeClr val="tx1"/>
                </a:solidFill>
              </a:rPr>
              <a:t>an imminent danger of serious physical or emotional </a:t>
            </a:r>
            <a:r>
              <a:rPr lang="en-US" sz="2000" dirty="0" smtClean="0">
                <a:solidFill>
                  <a:schemeClr val="tx1"/>
                </a:solidFill>
              </a:rPr>
              <a:t>harm.</a:t>
            </a:r>
            <a:endParaRPr lang="en-US" sz="2000" dirty="0">
              <a:solidFill>
                <a:schemeClr val="tx1"/>
              </a:solidFill>
            </a:endParaRPr>
          </a:p>
          <a:p>
            <a:endParaRPr lang="en-US" sz="2000" dirty="0">
              <a:solidFill>
                <a:schemeClr val="tx1"/>
              </a:solidFill>
            </a:endParaRPr>
          </a:p>
        </p:txBody>
      </p:sp>
    </p:spTree>
    <p:extLst>
      <p:ext uri="{BB962C8B-B14F-4D97-AF65-F5344CB8AC3E}">
        <p14:creationId xmlns:p14="http://schemas.microsoft.com/office/powerpoint/2010/main" val="1187173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Caregivers</a:t>
            </a:r>
            <a:endParaRPr lang="en-US" sz="2800" dirty="0">
              <a:solidFill>
                <a:schemeClr val="tx1"/>
              </a:solidFill>
            </a:endParaRPr>
          </a:p>
        </p:txBody>
      </p:sp>
      <p:sp>
        <p:nvSpPr>
          <p:cNvPr id="3" name="Text Placeholder 2"/>
          <p:cNvSpPr>
            <a:spLocks noGrp="1"/>
          </p:cNvSpPr>
          <p:nvPr>
            <p:ph type="body" sz="quarter" idx="3"/>
          </p:nvPr>
        </p:nvSpPr>
        <p:spPr>
          <a:xfrm>
            <a:off x="457200" y="1338850"/>
            <a:ext cx="6773660" cy="430840"/>
          </a:xfrm>
        </p:spPr>
        <p:txBody>
          <a:bodyPr/>
          <a:lstStyle/>
          <a:p>
            <a:r>
              <a:rPr lang="en-US" sz="2400" dirty="0"/>
              <a:t>Major </a:t>
            </a:r>
            <a:r>
              <a:rPr lang="en-US" sz="2400" dirty="0" smtClean="0"/>
              <a:t>Changes</a:t>
            </a:r>
            <a:endParaRPr lang="en-US" sz="2400" dirty="0"/>
          </a:p>
        </p:txBody>
      </p:sp>
      <p:sp>
        <p:nvSpPr>
          <p:cNvPr id="4" name="Content Placeholder 3"/>
          <p:cNvSpPr>
            <a:spLocks noGrp="1"/>
          </p:cNvSpPr>
          <p:nvPr>
            <p:ph sz="quarter" idx="4"/>
          </p:nvPr>
        </p:nvSpPr>
        <p:spPr>
          <a:xfrm>
            <a:off x="457200" y="1868557"/>
            <a:ext cx="8126143" cy="3787089"/>
          </a:xfrm>
        </p:spPr>
        <p:txBody>
          <a:bodyPr/>
          <a:lstStyle/>
          <a:p>
            <a:pPr marL="461963" indent="-461963">
              <a:buFont typeface="Verdana" panose="020B0604030504040204" pitchFamily="34" charset="0"/>
              <a:buChar char="•"/>
            </a:pPr>
            <a:r>
              <a:rPr lang="en-US" sz="2000" dirty="0" smtClean="0">
                <a:solidFill>
                  <a:schemeClr val="tx1"/>
                </a:solidFill>
              </a:rPr>
              <a:t>No point values – change in structure removes the need for differential points to aid in prioritization.</a:t>
            </a:r>
          </a:p>
          <a:p>
            <a:pPr marL="461963" indent="-461963">
              <a:buFont typeface="Verdana" panose="020B0604030504040204" pitchFamily="34" charset="0"/>
              <a:buChar char="•"/>
            </a:pPr>
            <a:endParaRPr lang="en-US" sz="2000" dirty="0" smtClean="0">
              <a:solidFill>
                <a:schemeClr val="tx1"/>
              </a:solidFill>
            </a:endParaRPr>
          </a:p>
          <a:p>
            <a:pPr marL="461963" indent="-461963">
              <a:buFont typeface="Verdana" panose="020B0604030504040204" pitchFamily="34" charset="0"/>
              <a:buChar char="•"/>
            </a:pPr>
            <a:r>
              <a:rPr lang="en-US" sz="2000" dirty="0" smtClean="0">
                <a:solidFill>
                  <a:schemeClr val="tx1"/>
                </a:solidFill>
              </a:rPr>
              <a:t>D choices are always a priority, while C choices may be prioritized.</a:t>
            </a:r>
          </a:p>
          <a:p>
            <a:pPr marL="461963" indent="-461963">
              <a:buFont typeface="Verdana" panose="020B0604030504040204" pitchFamily="34" charset="0"/>
              <a:buChar char="•"/>
            </a:pPr>
            <a:endParaRPr lang="en-US" sz="2000" dirty="0">
              <a:solidFill>
                <a:schemeClr val="tx1"/>
              </a:solidFill>
            </a:endParaRPr>
          </a:p>
          <a:p>
            <a:pPr marL="461963" indent="-461963">
              <a:buFont typeface="Verdana" panose="020B0604030504040204" pitchFamily="34" charset="0"/>
              <a:buChar char="•"/>
            </a:pPr>
            <a:r>
              <a:rPr lang="en-US" sz="2000" dirty="0" smtClean="0">
                <a:solidFill>
                  <a:schemeClr val="tx1"/>
                </a:solidFill>
              </a:rPr>
              <a:t>D choices are equivalent to safety threat and should be identified as well.</a:t>
            </a:r>
          </a:p>
          <a:p>
            <a:pPr marL="461963" indent="-461963">
              <a:buFont typeface="Verdana" panose="020B0604030504040204" pitchFamily="34" charset="0"/>
              <a:buChar char="•"/>
            </a:pPr>
            <a:endParaRPr lang="en-US" sz="2000" dirty="0">
              <a:solidFill>
                <a:schemeClr val="tx1"/>
              </a:solidFill>
            </a:endParaRPr>
          </a:p>
          <a:p>
            <a:pPr marL="461963" indent="-461963">
              <a:buFont typeface="Verdana" panose="020B0604030504040204" pitchFamily="34" charset="0"/>
              <a:buChar char="•"/>
            </a:pPr>
            <a:r>
              <a:rPr lang="en-US" sz="2000" dirty="0" smtClean="0">
                <a:solidFill>
                  <a:schemeClr val="tx1"/>
                </a:solidFill>
              </a:rPr>
              <a:t>New Domains:</a:t>
            </a:r>
          </a:p>
          <a:p>
            <a:pPr marL="914400" lvl="1" indent="-454025">
              <a:buFont typeface="Verdana" panose="020B0604030504040204" pitchFamily="34" charset="0"/>
              <a:buChar char="»"/>
            </a:pPr>
            <a:r>
              <a:rPr lang="en-US" sz="2000" dirty="0" smtClean="0">
                <a:solidFill>
                  <a:schemeClr val="tx1"/>
                </a:solidFill>
              </a:rPr>
              <a:t>Trauma</a:t>
            </a:r>
          </a:p>
          <a:p>
            <a:pPr marL="914400" lvl="1" indent="-454025">
              <a:buFont typeface="Verdana" panose="020B0604030504040204" pitchFamily="34" charset="0"/>
              <a:buChar char="»"/>
            </a:pPr>
            <a:r>
              <a:rPr lang="en-US" sz="2000" dirty="0" smtClean="0">
                <a:solidFill>
                  <a:schemeClr val="tx1"/>
                </a:solidFill>
              </a:rPr>
              <a:t>Family Violence and Domestic Violence</a:t>
            </a:r>
          </a:p>
          <a:p>
            <a:pPr marL="914400" lvl="1" indent="-454025">
              <a:buFont typeface="Verdana" panose="020B0604030504040204" pitchFamily="34" charset="0"/>
              <a:buChar char="»"/>
            </a:pPr>
            <a:r>
              <a:rPr lang="en-US" sz="2000" dirty="0">
                <a:solidFill>
                  <a:schemeClr val="tx1"/>
                </a:solidFill>
              </a:rPr>
              <a:t>Cognitive/Developmental </a:t>
            </a:r>
            <a:r>
              <a:rPr lang="en-US" sz="2000" dirty="0" smtClean="0">
                <a:solidFill>
                  <a:schemeClr val="tx1"/>
                </a:solidFill>
              </a:rPr>
              <a:t>Abilities</a:t>
            </a:r>
          </a:p>
          <a:p>
            <a:pPr marL="914400" lvl="1" indent="-454025">
              <a:buFont typeface="Verdana" panose="020B0604030504040204" pitchFamily="34" charset="0"/>
              <a:buChar char="»"/>
            </a:pPr>
            <a:r>
              <a:rPr lang="en-US" sz="2000" dirty="0" smtClean="0">
                <a:solidFill>
                  <a:schemeClr val="tx1"/>
                </a:solidFill>
              </a:rPr>
              <a:t>Cultural item is removed and replaced by….</a:t>
            </a:r>
          </a:p>
          <a:p>
            <a:pPr marL="417910" lvl="1" indent="-160735"/>
            <a:endParaRPr lang="en-US" sz="2000" dirty="0" smtClean="0">
              <a:solidFill>
                <a:schemeClr val="tx1"/>
              </a:solidFill>
            </a:endParaRPr>
          </a:p>
          <a:p>
            <a:pPr marL="160735" indent="-160735">
              <a:buFont typeface="Arial" panose="020B0604020202020204" pitchFamily="34" charset="0"/>
              <a:buChar char="•"/>
            </a:pPr>
            <a:endParaRPr lang="en-US" sz="2000" dirty="0">
              <a:solidFill>
                <a:schemeClr val="tx1"/>
              </a:solidFill>
            </a:endParaRPr>
          </a:p>
          <a:p>
            <a:pPr marL="160735" indent="-160735">
              <a:buFont typeface="Arial" panose="020B0604020202020204" pitchFamily="34" charset="0"/>
              <a:buChar char="•"/>
            </a:pPr>
            <a:endParaRPr lang="en-US" sz="2000" dirty="0" smtClean="0">
              <a:solidFill>
                <a:schemeClr val="tx1"/>
              </a:solidFill>
            </a:endParaRPr>
          </a:p>
          <a:p>
            <a:pPr marL="160735" indent="-160735">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3328448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1368053"/>
            <a:ext cx="8473736" cy="639762"/>
          </a:xfrm>
        </p:spPr>
        <p:txBody>
          <a:bodyPr/>
          <a:lstStyle/>
          <a:p>
            <a:r>
              <a:rPr lang="en-US" sz="2400" dirty="0">
                <a:solidFill>
                  <a:srgbClr val="A19D83"/>
                </a:solidFill>
              </a:rPr>
              <a:t>Major </a:t>
            </a:r>
            <a:r>
              <a:rPr lang="en-US" sz="2400" dirty="0" smtClean="0">
                <a:solidFill>
                  <a:srgbClr val="A19D83"/>
                </a:solidFill>
              </a:rPr>
              <a:t>Changes</a:t>
            </a:r>
          </a:p>
          <a:p>
            <a:r>
              <a:rPr lang="en-US" sz="2000" b="0" dirty="0">
                <a:solidFill>
                  <a:schemeClr val="tx1"/>
                </a:solidFill>
              </a:rPr>
              <a:t>Cultural and household context </a:t>
            </a:r>
            <a:r>
              <a:rPr lang="en-US" sz="2000" b="0" dirty="0" smtClean="0">
                <a:solidFill>
                  <a:schemeClr val="tx1"/>
                </a:solidFill>
              </a:rPr>
              <a:t>included</a:t>
            </a:r>
            <a:endParaRPr lang="en-US" sz="2000" b="0" dirty="0">
              <a:solidFill>
                <a:schemeClr val="tx1"/>
              </a:solidFill>
            </a:endParaRPr>
          </a:p>
        </p:txBody>
      </p:sp>
      <p:sp>
        <p:nvSpPr>
          <p:cNvPr id="4" name="Content Placeholder 3"/>
          <p:cNvSpPr>
            <a:spLocks noGrp="1"/>
          </p:cNvSpPr>
          <p:nvPr>
            <p:ph sz="quarter" idx="13"/>
          </p:nvPr>
        </p:nvSpPr>
        <p:spPr>
          <a:xfrm>
            <a:off x="457200" y="2245193"/>
            <a:ext cx="4019549" cy="2817410"/>
          </a:xfrm>
        </p:spPr>
        <p:txBody>
          <a:bodyPr/>
          <a:lstStyle/>
          <a:p>
            <a:pPr marL="461963" indent="-461963">
              <a:buFont typeface="Verdana" panose="020B0604030504040204" pitchFamily="34" charset="0"/>
              <a:buChar char="•"/>
            </a:pPr>
            <a:r>
              <a:rPr lang="en-US" sz="2000" dirty="0" smtClean="0"/>
              <a:t>Definitions </a:t>
            </a:r>
            <a:r>
              <a:rPr lang="en-US" sz="2000" dirty="0"/>
              <a:t>related to safety threat and risk</a:t>
            </a:r>
          </a:p>
          <a:p>
            <a:pPr marL="461963" indent="-461963">
              <a:buFont typeface="Verdana" panose="020B0604030504040204" pitchFamily="34" charset="0"/>
              <a:buChar char="•"/>
            </a:pPr>
            <a:endParaRPr lang="en-US" sz="2000" dirty="0"/>
          </a:p>
          <a:p>
            <a:pPr marL="461963" indent="-461963">
              <a:buFont typeface="Verdana" panose="020B0604030504040204" pitchFamily="34" charset="0"/>
              <a:buChar char="•"/>
            </a:pPr>
            <a:r>
              <a:rPr lang="en-US" sz="2000" dirty="0"/>
              <a:t>11 defined domains and “other” in SDM </a:t>
            </a:r>
            <a:r>
              <a:rPr lang="en-US" sz="2000" dirty="0" smtClean="0"/>
              <a:t>3.0</a:t>
            </a:r>
            <a:endParaRPr lang="en-US" sz="2000" dirty="0"/>
          </a:p>
          <a:p>
            <a:pPr marL="461963" indent="-461963">
              <a:buFont typeface="Verdana" panose="020B0604030504040204" pitchFamily="34" charset="0"/>
              <a:buChar char="•"/>
            </a:pPr>
            <a:endParaRPr lang="en-US" sz="2000" dirty="0"/>
          </a:p>
          <a:p>
            <a:pPr marL="461963" indent="-461963">
              <a:buFont typeface="Verdana" panose="020B0604030504040204" pitchFamily="34" charset="0"/>
              <a:buChar char="•"/>
            </a:pPr>
            <a:r>
              <a:rPr lang="en-US" sz="2000" dirty="0" smtClean="0"/>
              <a:t>Cultural </a:t>
            </a:r>
            <a:r>
              <a:rPr lang="en-US" sz="2000" dirty="0"/>
              <a:t>identity </a:t>
            </a:r>
            <a:r>
              <a:rPr lang="en-US" sz="2000" dirty="0" smtClean="0"/>
              <a:t>removed </a:t>
            </a:r>
            <a:r>
              <a:rPr lang="en-US" sz="2000" dirty="0"/>
              <a:t>as a domain, allowing a more thorough evaluation of culture and the </a:t>
            </a:r>
            <a:r>
              <a:rPr lang="en-US" sz="2000" dirty="0" smtClean="0"/>
              <a:t>child</a:t>
            </a:r>
            <a:endParaRPr lang="en-US" sz="2000" dirty="0"/>
          </a:p>
          <a:p>
            <a:pPr marL="214313" indent="-214313">
              <a:buFont typeface="Arial" panose="020B0604020202020204" pitchFamily="34" charset="0"/>
              <a:buChar char="•"/>
            </a:pPr>
            <a:endParaRPr lang="en-US" sz="2000" dirty="0"/>
          </a:p>
          <a:p>
            <a:pPr marL="214313" indent="-214313">
              <a:buFont typeface="Arial" panose="020B0604020202020204" pitchFamily="34" charset="0"/>
              <a:buChar char="•"/>
            </a:pPr>
            <a:endParaRPr lang="en-US" sz="2000" dirty="0"/>
          </a:p>
          <a:p>
            <a:endParaRPr lang="en-US" sz="2000" dirty="0"/>
          </a:p>
        </p:txBody>
      </p:sp>
      <p:sp>
        <p:nvSpPr>
          <p:cNvPr id="6" name="Content Placeholder 5"/>
          <p:cNvSpPr>
            <a:spLocks noGrp="1"/>
          </p:cNvSpPr>
          <p:nvPr>
            <p:ph sz="quarter" idx="15"/>
          </p:nvPr>
        </p:nvSpPr>
        <p:spPr>
          <a:xfrm>
            <a:off x="4667251" y="2245193"/>
            <a:ext cx="4019549" cy="2817410"/>
          </a:xfrm>
        </p:spPr>
        <p:txBody>
          <a:bodyPr/>
          <a:lstStyle/>
          <a:p>
            <a:pPr marL="461963" indent="-461963">
              <a:buFont typeface="Verdana" panose="020B0604030504040204" pitchFamily="34" charset="0"/>
              <a:buChar char="•"/>
            </a:pPr>
            <a:r>
              <a:rPr lang="en-US" sz="2000" dirty="0"/>
              <a:t>“Trauma” </a:t>
            </a:r>
            <a:r>
              <a:rPr lang="en-US" sz="2000" dirty="0" smtClean="0"/>
              <a:t>added </a:t>
            </a:r>
            <a:r>
              <a:rPr lang="en-US" sz="2000" dirty="0"/>
              <a:t>as a </a:t>
            </a:r>
            <a:r>
              <a:rPr lang="en-US" sz="2000" dirty="0" smtClean="0"/>
              <a:t>domain</a:t>
            </a:r>
            <a:endParaRPr lang="en-US" sz="2000" dirty="0"/>
          </a:p>
          <a:p>
            <a:pPr marL="461963" indent="-461963">
              <a:buFont typeface="Verdana" panose="020B0604030504040204" pitchFamily="34" charset="0"/>
              <a:buChar char="•"/>
            </a:pPr>
            <a:endParaRPr lang="en-US" sz="2000" dirty="0"/>
          </a:p>
          <a:p>
            <a:pPr marL="461963" indent="-461963">
              <a:buFont typeface="Verdana" panose="020B0604030504040204" pitchFamily="34" charset="0"/>
              <a:buChar char="•"/>
            </a:pPr>
            <a:r>
              <a:rPr lang="en-US" sz="2000" dirty="0"/>
              <a:t>For children in placement only, “Relationship With Substitute </a:t>
            </a:r>
            <a:r>
              <a:rPr lang="en-US" sz="2000" dirty="0" smtClean="0"/>
              <a:t>Caregiver” added </a:t>
            </a:r>
            <a:r>
              <a:rPr lang="en-US" sz="2000" dirty="0"/>
              <a:t>as a </a:t>
            </a:r>
            <a:r>
              <a:rPr lang="en-US" sz="2000" dirty="0" smtClean="0"/>
              <a:t>domain</a:t>
            </a:r>
            <a:r>
              <a:rPr lang="en-US" sz="2000" dirty="0"/>
              <a:t>.</a:t>
            </a:r>
          </a:p>
          <a:p>
            <a:pPr marL="461963" indent="-461963">
              <a:buFont typeface="Verdana" panose="020B0604030504040204" pitchFamily="34" charset="0"/>
              <a:buChar char="•"/>
            </a:pPr>
            <a:endParaRPr lang="en-US" sz="2000" dirty="0"/>
          </a:p>
          <a:p>
            <a:pPr marL="461963" indent="-461963">
              <a:buFont typeface="Verdana" panose="020B0604030504040204" pitchFamily="34" charset="0"/>
              <a:buChar char="•"/>
            </a:pPr>
            <a:r>
              <a:rPr lang="en-US" sz="2000" dirty="0" smtClean="0"/>
              <a:t>Independent </a:t>
            </a:r>
            <a:r>
              <a:rPr lang="en-US" sz="2000" dirty="0"/>
              <a:t>living domain </a:t>
            </a:r>
            <a:r>
              <a:rPr lang="en-US" sz="2000" dirty="0" smtClean="0"/>
              <a:t>added; </a:t>
            </a:r>
            <a:r>
              <a:rPr lang="en-US" sz="2000" dirty="0"/>
              <a:t>must be completed for youth </a:t>
            </a:r>
            <a:r>
              <a:rPr lang="en-US" sz="2000" dirty="0" smtClean="0"/>
              <a:t>ages </a:t>
            </a:r>
            <a:r>
              <a:rPr lang="en-US" sz="2000" dirty="0"/>
              <a:t>15.5 </a:t>
            </a:r>
            <a:r>
              <a:rPr lang="en-US" sz="2000" dirty="0" smtClean="0"/>
              <a:t>years or </a:t>
            </a:r>
            <a:r>
              <a:rPr lang="en-US" sz="2000" dirty="0"/>
              <a:t>older</a:t>
            </a:r>
          </a:p>
        </p:txBody>
      </p:sp>
      <p:sp>
        <p:nvSpPr>
          <p:cNvPr id="2" name="Title 1"/>
          <p:cNvSpPr>
            <a:spLocks noGrp="1"/>
          </p:cNvSpPr>
          <p:nvPr>
            <p:ph type="title"/>
          </p:nvPr>
        </p:nvSpPr>
        <p:spPr/>
        <p:txBody>
          <a:bodyPr/>
          <a:lstStyle/>
          <a:p>
            <a:r>
              <a:rPr lang="en-US" sz="2800" dirty="0" smtClean="0">
                <a:solidFill>
                  <a:schemeClr val="tx1"/>
                </a:solidFill>
              </a:rPr>
              <a:t>Child</a:t>
            </a:r>
            <a:r>
              <a:rPr lang="en-US" dirty="0" smtClean="0"/>
              <a:t>	</a:t>
            </a:r>
            <a:endParaRPr lang="en-US" dirty="0"/>
          </a:p>
        </p:txBody>
      </p:sp>
    </p:spTree>
    <p:extLst>
      <p:ext uri="{BB962C8B-B14F-4D97-AF65-F5344CB8AC3E}">
        <p14:creationId xmlns:p14="http://schemas.microsoft.com/office/powerpoint/2010/main" val="366063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p:txBody>
          <a:bodyPr/>
          <a:lstStyle/>
          <a:p>
            <a:r>
              <a:rPr lang="en-US" altLang="en-US" sz="2800" dirty="0">
                <a:solidFill>
                  <a:schemeClr val="tx1"/>
                </a:solidFill>
                <a:latin typeface="Verdana" pitchFamily="34" charset="0"/>
                <a:cs typeface="Verdana" pitchFamily="34" charset="0"/>
              </a:rPr>
              <a:t>Contact Content</a:t>
            </a:r>
          </a:p>
        </p:txBody>
      </p:sp>
      <p:grpSp>
        <p:nvGrpSpPr>
          <p:cNvPr id="9" name="Group 8"/>
          <p:cNvGrpSpPr/>
          <p:nvPr/>
        </p:nvGrpSpPr>
        <p:grpSpPr>
          <a:xfrm>
            <a:off x="541538" y="1885950"/>
            <a:ext cx="8145262" cy="3943350"/>
            <a:chOff x="1524000" y="1447800"/>
            <a:chExt cx="6121831" cy="4057021"/>
          </a:xfrm>
        </p:grpSpPr>
        <p:grpSp>
          <p:nvGrpSpPr>
            <p:cNvPr id="4" name="Group 3"/>
            <p:cNvGrpSpPr/>
            <p:nvPr/>
          </p:nvGrpSpPr>
          <p:grpSpPr>
            <a:xfrm>
              <a:off x="1524000" y="1447800"/>
              <a:ext cx="6096000" cy="4057021"/>
              <a:chOff x="1524000" y="1400489"/>
              <a:chExt cx="6096000" cy="4057021"/>
            </a:xfrm>
          </p:grpSpPr>
          <p:sp>
            <p:nvSpPr>
              <p:cNvPr id="5" name="Freeform 4"/>
              <p:cNvSpPr/>
              <p:nvPr/>
            </p:nvSpPr>
            <p:spPr>
              <a:xfrm>
                <a:off x="1524000" y="1400489"/>
                <a:ext cx="6096000" cy="1209780"/>
              </a:xfrm>
              <a:custGeom>
                <a:avLst/>
                <a:gdLst>
                  <a:gd name="connsiteX0" fmla="*/ 0 w 6096000"/>
                  <a:gd name="connsiteY0" fmla="*/ 201634 h 1209780"/>
                  <a:gd name="connsiteX1" fmla="*/ 201634 w 6096000"/>
                  <a:gd name="connsiteY1" fmla="*/ 0 h 1209780"/>
                  <a:gd name="connsiteX2" fmla="*/ 5894366 w 6096000"/>
                  <a:gd name="connsiteY2" fmla="*/ 0 h 1209780"/>
                  <a:gd name="connsiteX3" fmla="*/ 6096000 w 6096000"/>
                  <a:gd name="connsiteY3" fmla="*/ 201634 h 1209780"/>
                  <a:gd name="connsiteX4" fmla="*/ 6096000 w 6096000"/>
                  <a:gd name="connsiteY4" fmla="*/ 1008146 h 1209780"/>
                  <a:gd name="connsiteX5" fmla="*/ 5894366 w 6096000"/>
                  <a:gd name="connsiteY5" fmla="*/ 1209780 h 1209780"/>
                  <a:gd name="connsiteX6" fmla="*/ 201634 w 6096000"/>
                  <a:gd name="connsiteY6" fmla="*/ 1209780 h 1209780"/>
                  <a:gd name="connsiteX7" fmla="*/ 0 w 6096000"/>
                  <a:gd name="connsiteY7" fmla="*/ 1008146 h 1209780"/>
                  <a:gd name="connsiteX8" fmla="*/ 0 w 6096000"/>
                  <a:gd name="connsiteY8" fmla="*/ 201634 h 12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09780">
                    <a:moveTo>
                      <a:pt x="0" y="201634"/>
                    </a:moveTo>
                    <a:cubicBezTo>
                      <a:pt x="0" y="90275"/>
                      <a:pt x="90275" y="0"/>
                      <a:pt x="201634" y="0"/>
                    </a:cubicBezTo>
                    <a:lnTo>
                      <a:pt x="5894366" y="0"/>
                    </a:lnTo>
                    <a:cubicBezTo>
                      <a:pt x="6005725" y="0"/>
                      <a:pt x="6096000" y="90275"/>
                      <a:pt x="6096000" y="201634"/>
                    </a:cubicBezTo>
                    <a:lnTo>
                      <a:pt x="6096000" y="1008146"/>
                    </a:lnTo>
                    <a:cubicBezTo>
                      <a:pt x="6096000" y="1119505"/>
                      <a:pt x="6005725" y="1209780"/>
                      <a:pt x="5894366" y="1209780"/>
                    </a:cubicBezTo>
                    <a:lnTo>
                      <a:pt x="201634" y="1209780"/>
                    </a:lnTo>
                    <a:cubicBezTo>
                      <a:pt x="90275" y="1209780"/>
                      <a:pt x="0" y="1119505"/>
                      <a:pt x="0" y="1008146"/>
                    </a:cubicBezTo>
                    <a:lnTo>
                      <a:pt x="0" y="201634"/>
                    </a:lnTo>
                    <a:close/>
                  </a:path>
                </a:pathLst>
              </a:custGeom>
              <a:solidFill>
                <a:schemeClr val="accent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07158" tIns="107158" rIns="107158" bIns="107158" numCol="1" spcCol="1270" anchor="ctr" anchorCtr="0">
                <a:noAutofit/>
              </a:bodyPr>
              <a:lstStyle/>
              <a:p>
                <a:pPr defTabSz="733425">
                  <a:lnSpc>
                    <a:spcPct val="90000"/>
                  </a:lnSpc>
                  <a:spcBef>
                    <a:spcPct val="0"/>
                  </a:spcBef>
                  <a:spcAft>
                    <a:spcPct val="35000"/>
                  </a:spcAft>
                </a:pPr>
                <a:r>
                  <a:rPr lang="en-US" sz="1650" dirty="0" smtClean="0"/>
                  <a:t>Assess </a:t>
                </a:r>
                <a:r>
                  <a:rPr lang="en-US" sz="1650" dirty="0"/>
                  <a:t>for any change in safety (vulnerability, safety threats, </a:t>
                </a:r>
                <a:r>
                  <a:rPr lang="en-US" sz="1650" dirty="0" smtClean="0"/>
                  <a:t>protective </a:t>
                </a:r>
                <a:r>
                  <a:rPr lang="en-US" sz="1650" dirty="0"/>
                  <a:t>capacity, interventions</a:t>
                </a:r>
                <a:r>
                  <a:rPr lang="en-US" sz="1650" dirty="0" smtClean="0"/>
                  <a:t>)</a:t>
                </a:r>
                <a:endParaRPr lang="en-US" sz="1650" dirty="0"/>
              </a:p>
            </p:txBody>
          </p:sp>
          <p:sp>
            <p:nvSpPr>
              <p:cNvPr id="6" name="Freeform 5"/>
              <p:cNvSpPr/>
              <p:nvPr/>
            </p:nvSpPr>
            <p:spPr>
              <a:xfrm>
                <a:off x="1524000" y="2850354"/>
                <a:ext cx="6096000" cy="1209780"/>
              </a:xfrm>
              <a:custGeom>
                <a:avLst/>
                <a:gdLst>
                  <a:gd name="connsiteX0" fmla="*/ 0 w 6096000"/>
                  <a:gd name="connsiteY0" fmla="*/ 201634 h 1209780"/>
                  <a:gd name="connsiteX1" fmla="*/ 201634 w 6096000"/>
                  <a:gd name="connsiteY1" fmla="*/ 0 h 1209780"/>
                  <a:gd name="connsiteX2" fmla="*/ 5894366 w 6096000"/>
                  <a:gd name="connsiteY2" fmla="*/ 0 h 1209780"/>
                  <a:gd name="connsiteX3" fmla="*/ 6096000 w 6096000"/>
                  <a:gd name="connsiteY3" fmla="*/ 201634 h 1209780"/>
                  <a:gd name="connsiteX4" fmla="*/ 6096000 w 6096000"/>
                  <a:gd name="connsiteY4" fmla="*/ 1008146 h 1209780"/>
                  <a:gd name="connsiteX5" fmla="*/ 5894366 w 6096000"/>
                  <a:gd name="connsiteY5" fmla="*/ 1209780 h 1209780"/>
                  <a:gd name="connsiteX6" fmla="*/ 201634 w 6096000"/>
                  <a:gd name="connsiteY6" fmla="*/ 1209780 h 1209780"/>
                  <a:gd name="connsiteX7" fmla="*/ 0 w 6096000"/>
                  <a:gd name="connsiteY7" fmla="*/ 1008146 h 1209780"/>
                  <a:gd name="connsiteX8" fmla="*/ 0 w 6096000"/>
                  <a:gd name="connsiteY8" fmla="*/ 201634 h 12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09780">
                    <a:moveTo>
                      <a:pt x="0" y="201634"/>
                    </a:moveTo>
                    <a:cubicBezTo>
                      <a:pt x="0" y="90275"/>
                      <a:pt x="90275" y="0"/>
                      <a:pt x="201634" y="0"/>
                    </a:cubicBezTo>
                    <a:lnTo>
                      <a:pt x="5894366" y="0"/>
                    </a:lnTo>
                    <a:cubicBezTo>
                      <a:pt x="6005725" y="0"/>
                      <a:pt x="6096000" y="90275"/>
                      <a:pt x="6096000" y="201634"/>
                    </a:cubicBezTo>
                    <a:lnTo>
                      <a:pt x="6096000" y="1008146"/>
                    </a:lnTo>
                    <a:cubicBezTo>
                      <a:pt x="6096000" y="1119505"/>
                      <a:pt x="6005725" y="1209780"/>
                      <a:pt x="5894366" y="1209780"/>
                    </a:cubicBezTo>
                    <a:lnTo>
                      <a:pt x="201634" y="1209780"/>
                    </a:lnTo>
                    <a:cubicBezTo>
                      <a:pt x="90275" y="1209780"/>
                      <a:pt x="0" y="1119505"/>
                      <a:pt x="0" y="1008146"/>
                    </a:cubicBezTo>
                    <a:lnTo>
                      <a:pt x="0" y="201634"/>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177738"/>
                  <a:satOff val="-13568"/>
                  <a:lumOff val="12254"/>
                  <a:alphaOff val="0"/>
                </a:schemeClr>
              </a:effectRef>
              <a:fontRef idx="minor">
                <a:schemeClr val="lt1"/>
              </a:fontRef>
            </p:style>
            <p:txBody>
              <a:bodyPr spcFirstLastPara="0" vert="horz" wrap="square" lIns="107158" tIns="107158" rIns="107158" bIns="107158" numCol="1" spcCol="1270" anchor="ctr" anchorCtr="0">
                <a:noAutofit/>
              </a:bodyPr>
              <a:lstStyle/>
              <a:p>
                <a:pPr defTabSz="733425">
                  <a:lnSpc>
                    <a:spcPct val="90000"/>
                  </a:lnSpc>
                  <a:spcBef>
                    <a:spcPct val="0"/>
                  </a:spcBef>
                  <a:spcAft>
                    <a:spcPct val="35000"/>
                  </a:spcAft>
                </a:pPr>
                <a:endParaRPr lang="en-US" sz="1650" dirty="0"/>
              </a:p>
            </p:txBody>
          </p:sp>
          <p:sp>
            <p:nvSpPr>
              <p:cNvPr id="7" name="Freeform 6"/>
              <p:cNvSpPr/>
              <p:nvPr/>
            </p:nvSpPr>
            <p:spPr>
              <a:xfrm>
                <a:off x="1524000" y="3883410"/>
                <a:ext cx="6096000" cy="364320"/>
              </a:xfrm>
              <a:custGeom>
                <a:avLst/>
                <a:gdLst>
                  <a:gd name="connsiteX0" fmla="*/ 0 w 6096000"/>
                  <a:gd name="connsiteY0" fmla="*/ 0 h 364320"/>
                  <a:gd name="connsiteX1" fmla="*/ 6096000 w 6096000"/>
                  <a:gd name="connsiteY1" fmla="*/ 0 h 364320"/>
                  <a:gd name="connsiteX2" fmla="*/ 6096000 w 6096000"/>
                  <a:gd name="connsiteY2" fmla="*/ 364320 h 364320"/>
                  <a:gd name="connsiteX3" fmla="*/ 0 w 6096000"/>
                  <a:gd name="connsiteY3" fmla="*/ 364320 h 364320"/>
                  <a:gd name="connsiteX4" fmla="*/ 0 w 6096000"/>
                  <a:gd name="connsiteY4" fmla="*/ 0 h 36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364320">
                    <a:moveTo>
                      <a:pt x="0" y="0"/>
                    </a:moveTo>
                    <a:lnTo>
                      <a:pt x="6096000" y="0"/>
                    </a:lnTo>
                    <a:lnTo>
                      <a:pt x="6096000" y="364320"/>
                    </a:lnTo>
                    <a:lnTo>
                      <a:pt x="0" y="3643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5161" tIns="20955" rIns="117348" bIns="20955" numCol="1" spcCol="1270" anchor="t" anchorCtr="0">
                <a:noAutofit/>
              </a:bodyPr>
              <a:lstStyle/>
              <a:p>
                <a:pPr marL="214313" lvl="1" indent="-214313" defTabSz="566738">
                  <a:lnSpc>
                    <a:spcPct val="90000"/>
                  </a:lnSpc>
                  <a:spcBef>
                    <a:spcPct val="0"/>
                  </a:spcBef>
                  <a:spcAft>
                    <a:spcPct val="20000"/>
                  </a:spcAft>
                  <a:buFont typeface="Verdana" panose="020B0604030504040204" pitchFamily="34" charset="0"/>
                  <a:buChar char="••"/>
                </a:pPr>
                <a:endParaRPr lang="en-US" sz="1275" dirty="0"/>
              </a:p>
            </p:txBody>
          </p:sp>
          <p:sp>
            <p:nvSpPr>
              <p:cNvPr id="8" name="Freeform 7"/>
              <p:cNvSpPr/>
              <p:nvPr/>
            </p:nvSpPr>
            <p:spPr>
              <a:xfrm>
                <a:off x="1524000" y="4247730"/>
                <a:ext cx="6096000" cy="1209780"/>
              </a:xfrm>
              <a:custGeom>
                <a:avLst/>
                <a:gdLst>
                  <a:gd name="connsiteX0" fmla="*/ 0 w 6096000"/>
                  <a:gd name="connsiteY0" fmla="*/ 201634 h 1209780"/>
                  <a:gd name="connsiteX1" fmla="*/ 201634 w 6096000"/>
                  <a:gd name="connsiteY1" fmla="*/ 0 h 1209780"/>
                  <a:gd name="connsiteX2" fmla="*/ 5894366 w 6096000"/>
                  <a:gd name="connsiteY2" fmla="*/ 0 h 1209780"/>
                  <a:gd name="connsiteX3" fmla="*/ 6096000 w 6096000"/>
                  <a:gd name="connsiteY3" fmla="*/ 201634 h 1209780"/>
                  <a:gd name="connsiteX4" fmla="*/ 6096000 w 6096000"/>
                  <a:gd name="connsiteY4" fmla="*/ 1008146 h 1209780"/>
                  <a:gd name="connsiteX5" fmla="*/ 5894366 w 6096000"/>
                  <a:gd name="connsiteY5" fmla="*/ 1209780 h 1209780"/>
                  <a:gd name="connsiteX6" fmla="*/ 201634 w 6096000"/>
                  <a:gd name="connsiteY6" fmla="*/ 1209780 h 1209780"/>
                  <a:gd name="connsiteX7" fmla="*/ 0 w 6096000"/>
                  <a:gd name="connsiteY7" fmla="*/ 1008146 h 1209780"/>
                  <a:gd name="connsiteX8" fmla="*/ 0 w 6096000"/>
                  <a:gd name="connsiteY8" fmla="*/ 201634 h 1209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1209780">
                    <a:moveTo>
                      <a:pt x="0" y="201634"/>
                    </a:moveTo>
                    <a:cubicBezTo>
                      <a:pt x="0" y="90275"/>
                      <a:pt x="90275" y="0"/>
                      <a:pt x="201634" y="0"/>
                    </a:cubicBezTo>
                    <a:lnTo>
                      <a:pt x="5894366" y="0"/>
                    </a:lnTo>
                    <a:cubicBezTo>
                      <a:pt x="6005725" y="0"/>
                      <a:pt x="6096000" y="90275"/>
                      <a:pt x="6096000" y="201634"/>
                    </a:cubicBezTo>
                    <a:lnTo>
                      <a:pt x="6096000" y="1008146"/>
                    </a:lnTo>
                    <a:cubicBezTo>
                      <a:pt x="6096000" y="1119505"/>
                      <a:pt x="6005725" y="1209780"/>
                      <a:pt x="5894366" y="1209780"/>
                    </a:cubicBezTo>
                    <a:lnTo>
                      <a:pt x="201634" y="1209780"/>
                    </a:lnTo>
                    <a:cubicBezTo>
                      <a:pt x="90275" y="1209780"/>
                      <a:pt x="0" y="1119505"/>
                      <a:pt x="0" y="1008146"/>
                    </a:cubicBezTo>
                    <a:lnTo>
                      <a:pt x="0" y="201634"/>
                    </a:lnTo>
                    <a:close/>
                  </a:path>
                </a:pathLst>
              </a:custGeom>
              <a:solidFill>
                <a:schemeClr val="tx2"/>
              </a:solidFill>
            </p:spPr>
            <p:style>
              <a:lnRef idx="2">
                <a:schemeClr val="lt1">
                  <a:hueOff val="0"/>
                  <a:satOff val="0"/>
                  <a:lumOff val="0"/>
                  <a:alphaOff val="0"/>
                </a:schemeClr>
              </a:lnRef>
              <a:fillRef idx="1">
                <a:scrgbClr r="0" g="0" b="0"/>
              </a:fillRef>
              <a:effectRef idx="0">
                <a:schemeClr val="accent3">
                  <a:hueOff val="-355475"/>
                  <a:satOff val="-27136"/>
                  <a:lumOff val="24509"/>
                  <a:alphaOff val="0"/>
                </a:schemeClr>
              </a:effectRef>
              <a:fontRef idx="minor">
                <a:schemeClr val="lt1"/>
              </a:fontRef>
            </p:style>
            <p:txBody>
              <a:bodyPr spcFirstLastPara="0" vert="horz" wrap="square" lIns="107158" tIns="107158" rIns="107158" bIns="107158" numCol="1" spcCol="1270" anchor="ctr" anchorCtr="0">
                <a:noAutofit/>
              </a:bodyPr>
              <a:lstStyle/>
              <a:p>
                <a:pPr defTabSz="733425">
                  <a:lnSpc>
                    <a:spcPct val="90000"/>
                  </a:lnSpc>
                  <a:spcBef>
                    <a:spcPct val="0"/>
                  </a:spcBef>
                  <a:spcAft>
                    <a:spcPct val="35000"/>
                  </a:spcAft>
                </a:pPr>
                <a:r>
                  <a:rPr lang="en-US" sz="1650" dirty="0"/>
                  <a:t>Change in needs (identification of new needs/needs reduction</a:t>
                </a:r>
                <a:r>
                  <a:rPr lang="en-US" sz="1650" dirty="0" smtClean="0"/>
                  <a:t>)</a:t>
                </a:r>
                <a:endParaRPr lang="en-US" sz="1650" dirty="0"/>
              </a:p>
            </p:txBody>
          </p:sp>
        </p:grpSp>
        <p:sp>
          <p:nvSpPr>
            <p:cNvPr id="3" name="TextBox 2"/>
            <p:cNvSpPr txBox="1"/>
            <p:nvPr/>
          </p:nvSpPr>
          <p:spPr>
            <a:xfrm>
              <a:off x="1740331" y="2969155"/>
              <a:ext cx="5905500" cy="1066800"/>
            </a:xfrm>
            <a:prstGeom prst="rect">
              <a:avLst/>
            </a:prstGeom>
          </p:spPr>
          <p:txBody>
            <a:bodyPr vert="horz" wrap="square" lIns="68580" tIns="34290" rIns="68580" bIns="34290" rtlCol="0" anchor="ctr">
              <a:normAutofit/>
            </a:bodyPr>
            <a:lstStyle/>
            <a:p>
              <a:pPr>
                <a:lnSpc>
                  <a:spcPct val="110000"/>
                </a:lnSpc>
              </a:pPr>
              <a:r>
                <a:rPr lang="en-US" sz="1650" dirty="0">
                  <a:solidFill>
                    <a:schemeClr val="bg1"/>
                  </a:solidFill>
                  <a:latin typeface="+mj-lt"/>
                </a:rPr>
                <a:t>Progress toward case plan objectives:</a:t>
              </a:r>
            </a:p>
            <a:p>
              <a:pPr marL="342900" indent="-342900">
                <a:lnSpc>
                  <a:spcPct val="110000"/>
                </a:lnSpc>
                <a:buFont typeface="Verdana" panose="020B0604030504040204" pitchFamily="34" charset="0"/>
                <a:buChar char="•"/>
              </a:pPr>
              <a:endParaRPr lang="en-US" sz="1350" dirty="0">
                <a:solidFill>
                  <a:schemeClr val="bg1"/>
                </a:solidFill>
                <a:latin typeface="+mj-lt"/>
              </a:endParaRPr>
            </a:p>
            <a:p>
              <a:pPr marL="342900" indent="-342900">
                <a:lnSpc>
                  <a:spcPct val="110000"/>
                </a:lnSpc>
                <a:buFont typeface="Verdana" panose="020B0604030504040204" pitchFamily="34" charset="0"/>
                <a:buChar char="•"/>
              </a:pPr>
              <a:r>
                <a:rPr lang="en-US" sz="1350" dirty="0">
                  <a:solidFill>
                    <a:schemeClr val="bg1"/>
                  </a:solidFill>
                  <a:latin typeface="+mj-lt"/>
                </a:rPr>
                <a:t>Demonstration of skills</a:t>
              </a:r>
            </a:p>
            <a:p>
              <a:pPr marL="342900" indent="-342900">
                <a:lnSpc>
                  <a:spcPct val="110000"/>
                </a:lnSpc>
                <a:buFont typeface="Verdana" panose="020B0604030504040204" pitchFamily="34" charset="0"/>
                <a:buChar char="•"/>
              </a:pPr>
              <a:r>
                <a:rPr lang="en-US" sz="1350" dirty="0">
                  <a:solidFill>
                    <a:schemeClr val="bg1"/>
                  </a:solidFill>
                  <a:latin typeface="+mj-lt"/>
                </a:rPr>
                <a:t>Participation in services</a:t>
              </a:r>
            </a:p>
          </p:txBody>
        </p:sp>
      </p:grpSp>
    </p:spTree>
    <p:extLst>
      <p:ext uri="{BB962C8B-B14F-4D97-AF65-F5344CB8AC3E}">
        <p14:creationId xmlns:p14="http://schemas.microsoft.com/office/powerpoint/2010/main" val="103859532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2171700" y="2343150"/>
            <a:ext cx="4762500" cy="3289301"/>
          </a:xfrm>
        </p:spPr>
        <p:txBody>
          <a:bodyPr/>
          <a:lstStyle/>
          <a:p>
            <a:pPr algn="ctr" defTabSz="684610"/>
            <a:r>
              <a:rPr lang="en-US" altLang="en-US" sz="3375" b="1" dirty="0">
                <a:solidFill>
                  <a:schemeClr val="tx1"/>
                </a:solidFill>
              </a:rPr>
              <a:t>The SDM</a:t>
            </a:r>
            <a:r>
              <a:rPr lang="en-US" altLang="en-US" sz="3375" b="1" baseline="30000" dirty="0">
                <a:solidFill>
                  <a:schemeClr val="tx1"/>
                </a:solidFill>
              </a:rPr>
              <a:t>® </a:t>
            </a:r>
            <a:r>
              <a:rPr lang="en-US" altLang="en-US" sz="3375" b="1" dirty="0">
                <a:solidFill>
                  <a:schemeClr val="tx1"/>
                </a:solidFill>
              </a:rPr>
              <a:t>Family Strengths and Needs </a:t>
            </a:r>
            <a:r>
              <a:rPr lang="en-US" altLang="en-US" sz="3375" b="1" dirty="0" smtClean="0">
                <a:solidFill>
                  <a:schemeClr val="tx1"/>
                </a:solidFill>
              </a:rPr>
              <a:t>Assessment</a:t>
            </a:r>
            <a:endParaRPr lang="en-US" altLang="en-US" sz="3375" b="1" dirty="0">
              <a:solidFill>
                <a:schemeClr val="tx1"/>
              </a:solidFill>
            </a:endParaRPr>
          </a:p>
        </p:txBody>
      </p:sp>
    </p:spTree>
    <p:extLst>
      <p:ext uri="{BB962C8B-B14F-4D97-AF65-F5344CB8AC3E}">
        <p14:creationId xmlns:p14="http://schemas.microsoft.com/office/powerpoint/2010/main" val="8127686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9008"/>
          <a:stretch/>
        </p:blipFill>
        <p:spPr>
          <a:xfrm>
            <a:off x="1143000" y="1763902"/>
            <a:ext cx="6858000" cy="3880618"/>
          </a:xfrm>
          <a:prstGeom prst="rect">
            <a:avLst/>
          </a:prstGeom>
        </p:spPr>
      </p:pic>
      <p:sp>
        <p:nvSpPr>
          <p:cNvPr id="4" name="Title 1"/>
          <p:cNvSpPr>
            <a:spLocks noGrp="1"/>
          </p:cNvSpPr>
          <p:nvPr>
            <p:ph type="title"/>
          </p:nvPr>
        </p:nvSpPr>
        <p:spPr/>
        <p:txBody>
          <a:bodyPr/>
          <a:lstStyle/>
          <a:p>
            <a:r>
              <a:rPr lang="en-US" sz="2800" dirty="0">
                <a:solidFill>
                  <a:schemeClr val="tx1"/>
                </a:solidFill>
                <a:latin typeface="Verdana" pitchFamily="34" charset="0"/>
                <a:cs typeface="Verdana" pitchFamily="34" charset="0"/>
              </a:rPr>
              <a:t>The SDM</a:t>
            </a:r>
            <a:r>
              <a:rPr lang="en-US" sz="2800" baseline="30000" dirty="0">
                <a:solidFill>
                  <a:schemeClr val="tx1"/>
                </a:solidFill>
                <a:latin typeface="Verdana" pitchFamily="34" charset="0"/>
                <a:cs typeface="Verdana" pitchFamily="34" charset="0"/>
              </a:rPr>
              <a:t>®</a:t>
            </a:r>
            <a:r>
              <a:rPr lang="en-US" sz="2800" dirty="0">
                <a:solidFill>
                  <a:schemeClr val="tx1"/>
                </a:solidFill>
                <a:latin typeface="Verdana" pitchFamily="34" charset="0"/>
                <a:cs typeface="Verdana" pitchFamily="34" charset="0"/>
              </a:rPr>
              <a:t> FSNA Informs Case Planning</a:t>
            </a:r>
          </a:p>
        </p:txBody>
      </p:sp>
    </p:spTree>
    <p:extLst>
      <p:ext uri="{BB962C8B-B14F-4D97-AF65-F5344CB8AC3E}">
        <p14:creationId xmlns:p14="http://schemas.microsoft.com/office/powerpoint/2010/main" val="1565065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altLang="en-US" sz="2800" dirty="0">
                <a:solidFill>
                  <a:schemeClr val="tx1"/>
                </a:solidFill>
                <a:latin typeface="Verdana" pitchFamily="34" charset="0"/>
                <a:cs typeface="Verdana" pitchFamily="34" charset="0"/>
              </a:rPr>
              <a:t>Shared Definition of Safety</a:t>
            </a:r>
          </a:p>
        </p:txBody>
      </p:sp>
      <p:sp>
        <p:nvSpPr>
          <p:cNvPr id="3" name="Rectangle 2"/>
          <p:cNvSpPr>
            <a:spLocks/>
          </p:cNvSpPr>
          <p:nvPr/>
        </p:nvSpPr>
        <p:spPr bwMode="auto">
          <a:xfrm>
            <a:off x="4158853" y="2466738"/>
            <a:ext cx="3595688" cy="2188369"/>
          </a:xfrm>
          <a:prstGeom prst="rect">
            <a:avLst/>
          </a:prstGeom>
          <a:noFill/>
          <a:ln>
            <a:noFill/>
          </a:ln>
          <a:extLst/>
        </p:spPr>
        <p:txBody>
          <a:bodyPr lIns="20083" tIns="20083" rIns="20083" bIns="20083"/>
          <a:lstStyle/>
          <a:p>
            <a:pPr>
              <a:defRPr/>
            </a:pPr>
            <a:r>
              <a:rPr lang="en-US" dirty="0">
                <a:ea typeface="ＭＳ Ｐゴシック" charset="0"/>
                <a:cs typeface="Tahoma" charset="0"/>
                <a:sym typeface="Tahoma" charset="0"/>
              </a:rPr>
              <a:t>Safety is: </a:t>
            </a:r>
          </a:p>
          <a:p>
            <a:pPr>
              <a:defRPr/>
            </a:pPr>
            <a:endParaRPr lang="en-US" dirty="0">
              <a:ea typeface="ＭＳ Ｐゴシック" charset="0"/>
              <a:cs typeface="Tahoma" charset="0"/>
              <a:sym typeface="Tahoma" charset="0"/>
            </a:endParaRPr>
          </a:p>
          <a:p>
            <a:pPr>
              <a:defRPr/>
            </a:pPr>
            <a:r>
              <a:rPr lang="en-US" u="sng" dirty="0">
                <a:ea typeface="ＭＳ Ｐゴシック" charset="0"/>
                <a:cs typeface="Tahoma" charset="0"/>
                <a:sym typeface="Tahoma" charset="0"/>
              </a:rPr>
              <a:t>Actions</a:t>
            </a:r>
            <a:r>
              <a:rPr lang="en-US" dirty="0">
                <a:ea typeface="ＭＳ Ｐゴシック" charset="0"/>
                <a:cs typeface="Tahoma" charset="0"/>
                <a:sym typeface="Tahoma" charset="0"/>
              </a:rPr>
              <a:t> of protection taken by the caregiver that </a:t>
            </a:r>
            <a:r>
              <a:rPr lang="en-US" u="sng" dirty="0">
                <a:ea typeface="ＭＳ Ｐゴシック" charset="0"/>
                <a:cs typeface="Tahoma" charset="0"/>
                <a:sym typeface="Tahoma" charset="0"/>
              </a:rPr>
              <a:t>mitigate the danger, demonstrated over time</a:t>
            </a:r>
            <a:r>
              <a:rPr lang="en-US" dirty="0">
                <a:ea typeface="ＭＳ Ｐゴシック" charset="0"/>
                <a:cs typeface="Tahoma" charset="0"/>
                <a:sym typeface="Tahoma" charset="0"/>
              </a:rPr>
              <a:t>.</a:t>
            </a:r>
            <a:r>
              <a:rPr lang="en-US" u="sng" dirty="0">
                <a:solidFill>
                  <a:srgbClr val="66008D"/>
                </a:solidFill>
                <a:ea typeface="ＭＳ Ｐゴシック" charset="0"/>
                <a:cs typeface="Tahoma" charset="0"/>
                <a:sym typeface="Tahoma" charset="0"/>
              </a:rPr>
              <a:t> </a:t>
            </a:r>
          </a:p>
        </p:txBody>
      </p:sp>
      <p:sp>
        <p:nvSpPr>
          <p:cNvPr id="64516" name="Rectangle 3"/>
          <p:cNvSpPr>
            <a:spLocks/>
          </p:cNvSpPr>
          <p:nvPr/>
        </p:nvSpPr>
        <p:spPr bwMode="auto">
          <a:xfrm>
            <a:off x="1268016" y="5320905"/>
            <a:ext cx="6607969" cy="30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30467" bIns="0"/>
          <a:lstStyle>
            <a:lvl1pPr marL="381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050" dirty="0">
                <a:latin typeface="+mj-lt"/>
                <a:ea typeface="ヒラギノ角ゴ ProN W3" charset="-128"/>
                <a:sym typeface="Tahoma" panose="020B0604030504040204" pitchFamily="34" charset="0"/>
              </a:rPr>
              <a:t>Adapted from Boffa, J., &amp; Podesta, H. (2004). Partnership and risk assessment in child protection practice, Protecting Children, 19(2): 36–48. Turnell, Andrew &amp; Susie Essex </a:t>
            </a:r>
            <a:r>
              <a:rPr lang="en-US" altLang="en-US" sz="1050" u="sng" dirty="0">
                <a:latin typeface="+mj-lt"/>
                <a:ea typeface="ヒラギノ角ゴ ProN W3" charset="-128"/>
                <a:sym typeface="Tahoma" panose="020B0604030504040204" pitchFamily="34" charset="0"/>
              </a:rPr>
              <a:t>Working with Denied Child Abuse</a:t>
            </a:r>
            <a:r>
              <a:rPr lang="en-US" altLang="en-US" sz="1050" dirty="0">
                <a:latin typeface="+mj-lt"/>
                <a:ea typeface="ヒラギノ角ゴ ProN W3" charset="-128"/>
                <a:sym typeface="Tahoma" panose="020B0604030504040204" pitchFamily="34" charset="0"/>
              </a:rPr>
              <a:t>, Open University Press, 2006</a:t>
            </a:r>
          </a:p>
        </p:txBody>
      </p:sp>
      <p:pic>
        <p:nvPicPr>
          <p:cNvPr id="64517"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4266" y="2240757"/>
            <a:ext cx="2414588" cy="243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959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49442" y="926993"/>
            <a:ext cx="3600450" cy="4972050"/>
            <a:chOff x="4440523" y="0"/>
            <a:chExt cx="2921171" cy="6857999"/>
          </a:xfrm>
        </p:grpSpPr>
        <p:sp>
          <p:nvSpPr>
            <p:cNvPr id="5" name="Freeform 4"/>
            <p:cNvSpPr/>
            <p:nvPr/>
          </p:nvSpPr>
          <p:spPr>
            <a:xfrm>
              <a:off x="4440523" y="0"/>
              <a:ext cx="2921171" cy="978518"/>
            </a:xfrm>
            <a:custGeom>
              <a:avLst/>
              <a:gdLst>
                <a:gd name="connsiteX0" fmla="*/ 0 w 2921171"/>
                <a:gd name="connsiteY0" fmla="*/ 97852 h 978518"/>
                <a:gd name="connsiteX1" fmla="*/ 97852 w 2921171"/>
                <a:gd name="connsiteY1" fmla="*/ 0 h 978518"/>
                <a:gd name="connsiteX2" fmla="*/ 2823319 w 2921171"/>
                <a:gd name="connsiteY2" fmla="*/ 0 h 978518"/>
                <a:gd name="connsiteX3" fmla="*/ 2921171 w 2921171"/>
                <a:gd name="connsiteY3" fmla="*/ 97852 h 978518"/>
                <a:gd name="connsiteX4" fmla="*/ 2921171 w 2921171"/>
                <a:gd name="connsiteY4" fmla="*/ 880666 h 978518"/>
                <a:gd name="connsiteX5" fmla="*/ 2823319 w 2921171"/>
                <a:gd name="connsiteY5" fmla="*/ 978518 h 978518"/>
                <a:gd name="connsiteX6" fmla="*/ 97852 w 2921171"/>
                <a:gd name="connsiteY6" fmla="*/ 978518 h 978518"/>
                <a:gd name="connsiteX7" fmla="*/ 0 w 2921171"/>
                <a:gd name="connsiteY7" fmla="*/ 880666 h 978518"/>
                <a:gd name="connsiteX8" fmla="*/ 0 w 2921171"/>
                <a:gd name="connsiteY8" fmla="*/ 97852 h 97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171" h="978518">
                  <a:moveTo>
                    <a:pt x="0" y="97852"/>
                  </a:moveTo>
                  <a:cubicBezTo>
                    <a:pt x="0" y="43810"/>
                    <a:pt x="43810" y="0"/>
                    <a:pt x="97852" y="0"/>
                  </a:cubicBezTo>
                  <a:lnTo>
                    <a:pt x="2823319" y="0"/>
                  </a:lnTo>
                  <a:cubicBezTo>
                    <a:pt x="2877361" y="0"/>
                    <a:pt x="2921171" y="43810"/>
                    <a:pt x="2921171" y="97852"/>
                  </a:cubicBezTo>
                  <a:lnTo>
                    <a:pt x="2921171" y="880666"/>
                  </a:lnTo>
                  <a:cubicBezTo>
                    <a:pt x="2921171" y="934708"/>
                    <a:pt x="2877361" y="978518"/>
                    <a:pt x="2823319" y="978518"/>
                  </a:cubicBezTo>
                  <a:lnTo>
                    <a:pt x="97852" y="978518"/>
                  </a:lnTo>
                  <a:cubicBezTo>
                    <a:pt x="43810" y="978518"/>
                    <a:pt x="0" y="934708"/>
                    <a:pt x="0" y="880666"/>
                  </a:cubicBezTo>
                  <a:lnTo>
                    <a:pt x="0" y="97852"/>
                  </a:lnTo>
                  <a:close/>
                </a:path>
              </a:pathLst>
            </a:custGeom>
            <a:solidFill>
              <a:schemeClr val="accent1"/>
            </a:solidFill>
            <a:ln>
              <a:solidFill>
                <a:schemeClr val="lt1">
                  <a:hueOff val="0"/>
                  <a:satOff val="0"/>
                  <a:lumOff val="0"/>
                </a:schemeClr>
              </a:solidFill>
            </a:ln>
          </p:spPr>
          <p:style>
            <a:lnRef idx="2">
              <a:scrgbClr r="0" g="0" b="0"/>
            </a:lnRef>
            <a:fillRef idx="1">
              <a:scrgbClr r="0" g="0" b="0"/>
            </a:fillRef>
            <a:effectRef idx="0">
              <a:schemeClr val="accent1">
                <a:alpha val="90000"/>
                <a:hueOff val="0"/>
                <a:satOff val="0"/>
                <a:lumOff val="0"/>
                <a:alphaOff val="0"/>
              </a:schemeClr>
            </a:effectRef>
            <a:fontRef idx="minor">
              <a:schemeClr val="lt1"/>
            </a:fontRef>
          </p:style>
          <p:txBody>
            <a:bodyPr spcFirstLastPara="0" vert="horz" wrap="square" lIns="90075" tIns="90075" rIns="90075" bIns="90075" numCol="1" spcCol="1270" anchor="ctr" anchorCtr="0">
              <a:noAutofit/>
            </a:bodyPr>
            <a:lstStyle/>
            <a:p>
              <a:pPr algn="ctr" defTabSz="800100">
                <a:lnSpc>
                  <a:spcPct val="90000"/>
                </a:lnSpc>
                <a:spcBef>
                  <a:spcPct val="0"/>
                </a:spcBef>
                <a:spcAft>
                  <a:spcPct val="35000"/>
                </a:spcAft>
              </a:pPr>
              <a:r>
                <a:rPr lang="en-US" dirty="0">
                  <a:ea typeface="Tahoma" pitchFamily="34" charset="0"/>
                  <a:cs typeface="Tahoma" pitchFamily="34" charset="0"/>
                </a:rPr>
                <a:t>Cultural and Household Context</a:t>
              </a:r>
            </a:p>
          </p:txBody>
        </p:sp>
        <p:sp>
          <p:nvSpPr>
            <p:cNvPr id="6" name="Freeform 5"/>
            <p:cNvSpPr/>
            <p:nvPr/>
          </p:nvSpPr>
          <p:spPr>
            <a:xfrm>
              <a:off x="5680942" y="1040199"/>
              <a:ext cx="440333" cy="370083"/>
            </a:xfrm>
            <a:custGeom>
              <a:avLst/>
              <a:gdLst>
                <a:gd name="connsiteX0" fmla="*/ 0 w 370083"/>
                <a:gd name="connsiteY0" fmla="*/ 88067 h 440333"/>
                <a:gd name="connsiteX1" fmla="*/ 185042 w 370083"/>
                <a:gd name="connsiteY1" fmla="*/ 88067 h 440333"/>
                <a:gd name="connsiteX2" fmla="*/ 185042 w 370083"/>
                <a:gd name="connsiteY2" fmla="*/ 0 h 440333"/>
                <a:gd name="connsiteX3" fmla="*/ 370083 w 370083"/>
                <a:gd name="connsiteY3" fmla="*/ 220167 h 440333"/>
                <a:gd name="connsiteX4" fmla="*/ 185042 w 370083"/>
                <a:gd name="connsiteY4" fmla="*/ 440333 h 440333"/>
                <a:gd name="connsiteX5" fmla="*/ 185042 w 370083"/>
                <a:gd name="connsiteY5" fmla="*/ 352266 h 440333"/>
                <a:gd name="connsiteX6" fmla="*/ 0 w 370083"/>
                <a:gd name="connsiteY6" fmla="*/ 352266 h 440333"/>
                <a:gd name="connsiteX7" fmla="*/ 0 w 370083"/>
                <a:gd name="connsiteY7" fmla="*/ 88067 h 44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083" h="440333">
                  <a:moveTo>
                    <a:pt x="296066" y="0"/>
                  </a:moveTo>
                  <a:lnTo>
                    <a:pt x="296066" y="220167"/>
                  </a:lnTo>
                  <a:lnTo>
                    <a:pt x="370083" y="220167"/>
                  </a:lnTo>
                  <a:lnTo>
                    <a:pt x="185041" y="440333"/>
                  </a:lnTo>
                  <a:lnTo>
                    <a:pt x="0" y="220167"/>
                  </a:lnTo>
                  <a:lnTo>
                    <a:pt x="74017" y="220167"/>
                  </a:lnTo>
                  <a:lnTo>
                    <a:pt x="74017" y="0"/>
                  </a:lnTo>
                  <a:lnTo>
                    <a:pt x="296066" y="0"/>
                  </a:lnTo>
                  <a:close/>
                </a:path>
              </a:pathLst>
            </a:custGeom>
            <a:solidFill>
              <a:schemeClr val="accent5"/>
            </a:solidFill>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66051" tIns="0" rIns="66050" bIns="83269" numCol="1" spcCol="1270" anchor="ctr" anchorCtr="0">
              <a:noAutofit/>
            </a:bodyPr>
            <a:lstStyle/>
            <a:p>
              <a:pPr algn="ctr" defTabSz="933450">
                <a:lnSpc>
                  <a:spcPct val="90000"/>
                </a:lnSpc>
                <a:spcBef>
                  <a:spcPct val="0"/>
                </a:spcBef>
                <a:spcAft>
                  <a:spcPct val="35000"/>
                </a:spcAft>
              </a:pPr>
              <a:endParaRPr lang="en-US" sz="2100" dirty="0">
                <a:latin typeface="Tahoma" pitchFamily="34" charset="0"/>
                <a:ea typeface="Tahoma" pitchFamily="34" charset="0"/>
                <a:cs typeface="Tahoma" pitchFamily="34" charset="0"/>
              </a:endParaRPr>
            </a:p>
          </p:txBody>
        </p:sp>
        <p:sp>
          <p:nvSpPr>
            <p:cNvPr id="7" name="Freeform 6"/>
            <p:cNvSpPr/>
            <p:nvPr/>
          </p:nvSpPr>
          <p:spPr>
            <a:xfrm>
              <a:off x="4440523" y="1471962"/>
              <a:ext cx="2921171" cy="978518"/>
            </a:xfrm>
            <a:custGeom>
              <a:avLst/>
              <a:gdLst>
                <a:gd name="connsiteX0" fmla="*/ 0 w 2921171"/>
                <a:gd name="connsiteY0" fmla="*/ 97852 h 978518"/>
                <a:gd name="connsiteX1" fmla="*/ 97852 w 2921171"/>
                <a:gd name="connsiteY1" fmla="*/ 0 h 978518"/>
                <a:gd name="connsiteX2" fmla="*/ 2823319 w 2921171"/>
                <a:gd name="connsiteY2" fmla="*/ 0 h 978518"/>
                <a:gd name="connsiteX3" fmla="*/ 2921171 w 2921171"/>
                <a:gd name="connsiteY3" fmla="*/ 97852 h 978518"/>
                <a:gd name="connsiteX4" fmla="*/ 2921171 w 2921171"/>
                <a:gd name="connsiteY4" fmla="*/ 880666 h 978518"/>
                <a:gd name="connsiteX5" fmla="*/ 2823319 w 2921171"/>
                <a:gd name="connsiteY5" fmla="*/ 978518 h 978518"/>
                <a:gd name="connsiteX6" fmla="*/ 97852 w 2921171"/>
                <a:gd name="connsiteY6" fmla="*/ 978518 h 978518"/>
                <a:gd name="connsiteX7" fmla="*/ 0 w 2921171"/>
                <a:gd name="connsiteY7" fmla="*/ 880666 h 978518"/>
                <a:gd name="connsiteX8" fmla="*/ 0 w 2921171"/>
                <a:gd name="connsiteY8" fmla="*/ 97852 h 97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171" h="978518">
                  <a:moveTo>
                    <a:pt x="0" y="97852"/>
                  </a:moveTo>
                  <a:cubicBezTo>
                    <a:pt x="0" y="43810"/>
                    <a:pt x="43810" y="0"/>
                    <a:pt x="97852" y="0"/>
                  </a:cubicBezTo>
                  <a:lnTo>
                    <a:pt x="2823319" y="0"/>
                  </a:lnTo>
                  <a:cubicBezTo>
                    <a:pt x="2877361" y="0"/>
                    <a:pt x="2921171" y="43810"/>
                    <a:pt x="2921171" y="97852"/>
                  </a:cubicBezTo>
                  <a:lnTo>
                    <a:pt x="2921171" y="880666"/>
                  </a:lnTo>
                  <a:cubicBezTo>
                    <a:pt x="2921171" y="934708"/>
                    <a:pt x="2877361" y="978518"/>
                    <a:pt x="2823319" y="978518"/>
                  </a:cubicBezTo>
                  <a:lnTo>
                    <a:pt x="97852" y="978518"/>
                  </a:lnTo>
                  <a:cubicBezTo>
                    <a:pt x="43810" y="978518"/>
                    <a:pt x="0" y="934708"/>
                    <a:pt x="0" y="880666"/>
                  </a:cubicBezTo>
                  <a:lnTo>
                    <a:pt x="0" y="97852"/>
                  </a:lnTo>
                  <a:close/>
                </a:path>
              </a:pathLst>
            </a:custGeom>
            <a:solidFill>
              <a:schemeClr val="accent2"/>
            </a:solidFill>
          </p:spPr>
          <p:style>
            <a:lnRef idx="2">
              <a:schemeClr val="lt1">
                <a:hueOff val="0"/>
                <a:satOff val="0"/>
                <a:lumOff val="0"/>
                <a:alphaOff val="0"/>
              </a:schemeClr>
            </a:lnRef>
            <a:fillRef idx="1">
              <a:scrgbClr r="0" g="0" b="0"/>
            </a:fillRef>
            <a:effectRef idx="0">
              <a:schemeClr val="accent1">
                <a:alpha val="90000"/>
                <a:hueOff val="0"/>
                <a:satOff val="0"/>
                <a:lumOff val="0"/>
                <a:alphaOff val="-10000"/>
              </a:schemeClr>
            </a:effectRef>
            <a:fontRef idx="minor">
              <a:schemeClr val="lt1"/>
            </a:fontRef>
          </p:style>
          <p:txBody>
            <a:bodyPr spcFirstLastPara="0" vert="horz" wrap="square" lIns="90075" tIns="90075" rIns="90075" bIns="90075" numCol="1" spcCol="1270" anchor="ctr" anchorCtr="0">
              <a:noAutofit/>
            </a:bodyPr>
            <a:lstStyle/>
            <a:p>
              <a:pPr algn="ctr" defTabSz="800100">
                <a:lnSpc>
                  <a:spcPct val="90000"/>
                </a:lnSpc>
                <a:spcBef>
                  <a:spcPct val="0"/>
                </a:spcBef>
                <a:spcAft>
                  <a:spcPct val="35000"/>
                </a:spcAft>
              </a:pPr>
              <a:r>
                <a:rPr lang="en-US" dirty="0">
                  <a:ea typeface="Tahoma" pitchFamily="34" charset="0"/>
                  <a:cs typeface="Tahoma" pitchFamily="34" charset="0"/>
                </a:rPr>
                <a:t>Caregiver Domains</a:t>
              </a:r>
            </a:p>
          </p:txBody>
        </p:sp>
        <p:sp>
          <p:nvSpPr>
            <p:cNvPr id="8" name="Freeform 7"/>
            <p:cNvSpPr/>
            <p:nvPr/>
          </p:nvSpPr>
          <p:spPr>
            <a:xfrm>
              <a:off x="5680941" y="2511638"/>
              <a:ext cx="440334" cy="366945"/>
            </a:xfrm>
            <a:custGeom>
              <a:avLst/>
              <a:gdLst>
                <a:gd name="connsiteX0" fmla="*/ 0 w 366944"/>
                <a:gd name="connsiteY0" fmla="*/ 88067 h 440333"/>
                <a:gd name="connsiteX1" fmla="*/ 183472 w 366944"/>
                <a:gd name="connsiteY1" fmla="*/ 88067 h 440333"/>
                <a:gd name="connsiteX2" fmla="*/ 183472 w 366944"/>
                <a:gd name="connsiteY2" fmla="*/ 0 h 440333"/>
                <a:gd name="connsiteX3" fmla="*/ 366944 w 366944"/>
                <a:gd name="connsiteY3" fmla="*/ 220167 h 440333"/>
                <a:gd name="connsiteX4" fmla="*/ 183472 w 366944"/>
                <a:gd name="connsiteY4" fmla="*/ 440333 h 440333"/>
                <a:gd name="connsiteX5" fmla="*/ 183472 w 366944"/>
                <a:gd name="connsiteY5" fmla="*/ 352266 h 440333"/>
                <a:gd name="connsiteX6" fmla="*/ 0 w 366944"/>
                <a:gd name="connsiteY6" fmla="*/ 352266 h 440333"/>
                <a:gd name="connsiteX7" fmla="*/ 0 w 366944"/>
                <a:gd name="connsiteY7" fmla="*/ 88067 h 44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944" h="440333">
                  <a:moveTo>
                    <a:pt x="293555" y="1"/>
                  </a:moveTo>
                  <a:lnTo>
                    <a:pt x="293555" y="220167"/>
                  </a:lnTo>
                  <a:lnTo>
                    <a:pt x="366944" y="220166"/>
                  </a:lnTo>
                  <a:lnTo>
                    <a:pt x="183472" y="440332"/>
                  </a:lnTo>
                  <a:lnTo>
                    <a:pt x="0" y="220167"/>
                  </a:lnTo>
                  <a:lnTo>
                    <a:pt x="73389" y="220167"/>
                  </a:lnTo>
                  <a:lnTo>
                    <a:pt x="73389" y="1"/>
                  </a:lnTo>
                  <a:lnTo>
                    <a:pt x="293555" y="1"/>
                  </a:lnTo>
                  <a:close/>
                </a:path>
              </a:pathLst>
            </a:custGeom>
            <a:solidFill>
              <a:schemeClr val="accent5"/>
            </a:solidFill>
          </p:spPr>
          <p:style>
            <a:lnRef idx="0">
              <a:schemeClr val="accent1">
                <a:shade val="90000"/>
                <a:hueOff val="-100251"/>
                <a:satOff val="-282"/>
                <a:lumOff val="9650"/>
                <a:alphaOff val="0"/>
              </a:schemeClr>
            </a:lnRef>
            <a:fillRef idx="1">
              <a:schemeClr val="accent1">
                <a:shade val="90000"/>
                <a:hueOff val="-100251"/>
                <a:satOff val="-282"/>
                <a:lumOff val="9650"/>
                <a:alphaOff val="0"/>
              </a:schemeClr>
            </a:fillRef>
            <a:effectRef idx="0">
              <a:schemeClr val="accent1">
                <a:shade val="90000"/>
                <a:hueOff val="-100251"/>
                <a:satOff val="-282"/>
                <a:lumOff val="9650"/>
                <a:alphaOff val="0"/>
              </a:schemeClr>
            </a:effectRef>
            <a:fontRef idx="minor">
              <a:schemeClr val="lt1"/>
            </a:fontRef>
          </p:style>
          <p:txBody>
            <a:bodyPr spcFirstLastPara="0" vert="horz" wrap="square" lIns="66051" tIns="1" rIns="66050" bIns="82562" numCol="1" spcCol="1270" anchor="ctr" anchorCtr="0">
              <a:noAutofit/>
            </a:bodyPr>
            <a:lstStyle/>
            <a:p>
              <a:pPr algn="ctr" defTabSz="600075">
                <a:lnSpc>
                  <a:spcPct val="90000"/>
                </a:lnSpc>
                <a:spcBef>
                  <a:spcPct val="0"/>
                </a:spcBef>
                <a:spcAft>
                  <a:spcPct val="35000"/>
                </a:spcAft>
              </a:pPr>
              <a:endParaRPr lang="en-US" sz="1350" dirty="0"/>
            </a:p>
          </p:txBody>
        </p:sp>
        <p:sp>
          <p:nvSpPr>
            <p:cNvPr id="9" name="Freeform 8"/>
            <p:cNvSpPr/>
            <p:nvPr/>
          </p:nvSpPr>
          <p:spPr>
            <a:xfrm>
              <a:off x="4440523" y="2939740"/>
              <a:ext cx="2921171" cy="978518"/>
            </a:xfrm>
            <a:custGeom>
              <a:avLst/>
              <a:gdLst>
                <a:gd name="connsiteX0" fmla="*/ 0 w 2921171"/>
                <a:gd name="connsiteY0" fmla="*/ 97852 h 978518"/>
                <a:gd name="connsiteX1" fmla="*/ 97852 w 2921171"/>
                <a:gd name="connsiteY1" fmla="*/ 0 h 978518"/>
                <a:gd name="connsiteX2" fmla="*/ 2823319 w 2921171"/>
                <a:gd name="connsiteY2" fmla="*/ 0 h 978518"/>
                <a:gd name="connsiteX3" fmla="*/ 2921171 w 2921171"/>
                <a:gd name="connsiteY3" fmla="*/ 97852 h 978518"/>
                <a:gd name="connsiteX4" fmla="*/ 2921171 w 2921171"/>
                <a:gd name="connsiteY4" fmla="*/ 880666 h 978518"/>
                <a:gd name="connsiteX5" fmla="*/ 2823319 w 2921171"/>
                <a:gd name="connsiteY5" fmla="*/ 978518 h 978518"/>
                <a:gd name="connsiteX6" fmla="*/ 97852 w 2921171"/>
                <a:gd name="connsiteY6" fmla="*/ 978518 h 978518"/>
                <a:gd name="connsiteX7" fmla="*/ 0 w 2921171"/>
                <a:gd name="connsiteY7" fmla="*/ 880666 h 978518"/>
                <a:gd name="connsiteX8" fmla="*/ 0 w 2921171"/>
                <a:gd name="connsiteY8" fmla="*/ 97852 h 97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171" h="978518">
                  <a:moveTo>
                    <a:pt x="0" y="97852"/>
                  </a:moveTo>
                  <a:cubicBezTo>
                    <a:pt x="0" y="43810"/>
                    <a:pt x="43810" y="0"/>
                    <a:pt x="97852" y="0"/>
                  </a:cubicBezTo>
                  <a:lnTo>
                    <a:pt x="2823319" y="0"/>
                  </a:lnTo>
                  <a:cubicBezTo>
                    <a:pt x="2877361" y="0"/>
                    <a:pt x="2921171" y="43810"/>
                    <a:pt x="2921171" y="97852"/>
                  </a:cubicBezTo>
                  <a:lnTo>
                    <a:pt x="2921171" y="880666"/>
                  </a:lnTo>
                  <a:cubicBezTo>
                    <a:pt x="2921171" y="934708"/>
                    <a:pt x="2877361" y="978518"/>
                    <a:pt x="2823319" y="978518"/>
                  </a:cubicBezTo>
                  <a:lnTo>
                    <a:pt x="97852" y="978518"/>
                  </a:lnTo>
                  <a:cubicBezTo>
                    <a:pt x="43810" y="978518"/>
                    <a:pt x="0" y="934708"/>
                    <a:pt x="0" y="880666"/>
                  </a:cubicBezTo>
                  <a:lnTo>
                    <a:pt x="0" y="97852"/>
                  </a:lnTo>
                  <a:close/>
                </a:path>
              </a:pathLst>
            </a:custGeom>
            <a:solidFill>
              <a:schemeClr val="accent3"/>
            </a:solidFill>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spcFirstLastPara="0" vert="horz" wrap="square" lIns="90075" tIns="90075" rIns="90075" bIns="90075" numCol="1" spcCol="1270" anchor="ctr" anchorCtr="0">
              <a:noAutofit/>
            </a:bodyPr>
            <a:lstStyle/>
            <a:p>
              <a:pPr algn="ctr" defTabSz="800100">
                <a:lnSpc>
                  <a:spcPct val="90000"/>
                </a:lnSpc>
                <a:spcBef>
                  <a:spcPct val="0"/>
                </a:spcBef>
                <a:spcAft>
                  <a:spcPct val="35000"/>
                </a:spcAft>
              </a:pPr>
              <a:r>
                <a:rPr lang="en-US" dirty="0">
                  <a:ea typeface="Tahoma" pitchFamily="34" charset="0"/>
                  <a:cs typeface="Tahoma" pitchFamily="34" charset="0"/>
                </a:rPr>
                <a:t>Child Domains</a:t>
              </a:r>
            </a:p>
          </p:txBody>
        </p:sp>
        <p:sp>
          <p:nvSpPr>
            <p:cNvPr id="10" name="Freeform 9"/>
            <p:cNvSpPr/>
            <p:nvPr/>
          </p:nvSpPr>
          <p:spPr>
            <a:xfrm>
              <a:off x="5680941" y="3979416"/>
              <a:ext cx="440334" cy="366945"/>
            </a:xfrm>
            <a:custGeom>
              <a:avLst/>
              <a:gdLst>
                <a:gd name="connsiteX0" fmla="*/ 0 w 366944"/>
                <a:gd name="connsiteY0" fmla="*/ 88067 h 440333"/>
                <a:gd name="connsiteX1" fmla="*/ 183472 w 366944"/>
                <a:gd name="connsiteY1" fmla="*/ 88067 h 440333"/>
                <a:gd name="connsiteX2" fmla="*/ 183472 w 366944"/>
                <a:gd name="connsiteY2" fmla="*/ 0 h 440333"/>
                <a:gd name="connsiteX3" fmla="*/ 366944 w 366944"/>
                <a:gd name="connsiteY3" fmla="*/ 220167 h 440333"/>
                <a:gd name="connsiteX4" fmla="*/ 183472 w 366944"/>
                <a:gd name="connsiteY4" fmla="*/ 440333 h 440333"/>
                <a:gd name="connsiteX5" fmla="*/ 183472 w 366944"/>
                <a:gd name="connsiteY5" fmla="*/ 352266 h 440333"/>
                <a:gd name="connsiteX6" fmla="*/ 0 w 366944"/>
                <a:gd name="connsiteY6" fmla="*/ 352266 h 440333"/>
                <a:gd name="connsiteX7" fmla="*/ 0 w 366944"/>
                <a:gd name="connsiteY7" fmla="*/ 88067 h 44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944" h="440333">
                  <a:moveTo>
                    <a:pt x="293555" y="1"/>
                  </a:moveTo>
                  <a:lnTo>
                    <a:pt x="293555" y="220167"/>
                  </a:lnTo>
                  <a:lnTo>
                    <a:pt x="366944" y="220166"/>
                  </a:lnTo>
                  <a:lnTo>
                    <a:pt x="183472" y="440332"/>
                  </a:lnTo>
                  <a:lnTo>
                    <a:pt x="0" y="220167"/>
                  </a:lnTo>
                  <a:lnTo>
                    <a:pt x="73389" y="220167"/>
                  </a:lnTo>
                  <a:lnTo>
                    <a:pt x="73389" y="1"/>
                  </a:lnTo>
                  <a:lnTo>
                    <a:pt x="293555" y="1"/>
                  </a:lnTo>
                  <a:close/>
                </a:path>
              </a:pathLst>
            </a:custGeom>
            <a:solidFill>
              <a:schemeClr val="accent5"/>
            </a:solidFill>
          </p:spPr>
          <p:style>
            <a:lnRef idx="0">
              <a:schemeClr val="accent1">
                <a:shade val="90000"/>
                <a:hueOff val="-200502"/>
                <a:satOff val="-563"/>
                <a:lumOff val="19299"/>
                <a:alphaOff val="0"/>
              </a:schemeClr>
            </a:lnRef>
            <a:fillRef idx="1">
              <a:schemeClr val="accent1">
                <a:shade val="90000"/>
                <a:hueOff val="-200502"/>
                <a:satOff val="-563"/>
                <a:lumOff val="19299"/>
                <a:alphaOff val="0"/>
              </a:schemeClr>
            </a:fillRef>
            <a:effectRef idx="0">
              <a:schemeClr val="accent1">
                <a:shade val="90000"/>
                <a:hueOff val="-200502"/>
                <a:satOff val="-563"/>
                <a:lumOff val="19299"/>
                <a:alphaOff val="0"/>
              </a:schemeClr>
            </a:effectRef>
            <a:fontRef idx="minor">
              <a:schemeClr val="lt1"/>
            </a:fontRef>
          </p:style>
          <p:txBody>
            <a:bodyPr spcFirstLastPara="0" vert="horz" wrap="square" lIns="66051" tIns="1" rIns="66050" bIns="82562" numCol="1" spcCol="1270" anchor="ctr" anchorCtr="0">
              <a:noAutofit/>
            </a:bodyPr>
            <a:lstStyle/>
            <a:p>
              <a:pPr algn="ctr" defTabSz="933450">
                <a:lnSpc>
                  <a:spcPct val="90000"/>
                </a:lnSpc>
                <a:spcBef>
                  <a:spcPct val="0"/>
                </a:spcBef>
                <a:spcAft>
                  <a:spcPct val="35000"/>
                </a:spcAft>
              </a:pPr>
              <a:endParaRPr lang="en-US" sz="2100" dirty="0">
                <a:latin typeface="Tahoma" pitchFamily="34" charset="0"/>
                <a:ea typeface="Tahoma" pitchFamily="34" charset="0"/>
                <a:cs typeface="Tahoma" pitchFamily="34" charset="0"/>
              </a:endParaRPr>
            </a:p>
          </p:txBody>
        </p:sp>
        <p:sp>
          <p:nvSpPr>
            <p:cNvPr id="11" name="Freeform 10"/>
            <p:cNvSpPr/>
            <p:nvPr/>
          </p:nvSpPr>
          <p:spPr>
            <a:xfrm>
              <a:off x="4440523" y="4407518"/>
              <a:ext cx="2921171" cy="978518"/>
            </a:xfrm>
            <a:custGeom>
              <a:avLst/>
              <a:gdLst>
                <a:gd name="connsiteX0" fmla="*/ 0 w 2921171"/>
                <a:gd name="connsiteY0" fmla="*/ 97852 h 978518"/>
                <a:gd name="connsiteX1" fmla="*/ 97852 w 2921171"/>
                <a:gd name="connsiteY1" fmla="*/ 0 h 978518"/>
                <a:gd name="connsiteX2" fmla="*/ 2823319 w 2921171"/>
                <a:gd name="connsiteY2" fmla="*/ 0 h 978518"/>
                <a:gd name="connsiteX3" fmla="*/ 2921171 w 2921171"/>
                <a:gd name="connsiteY3" fmla="*/ 97852 h 978518"/>
                <a:gd name="connsiteX4" fmla="*/ 2921171 w 2921171"/>
                <a:gd name="connsiteY4" fmla="*/ 880666 h 978518"/>
                <a:gd name="connsiteX5" fmla="*/ 2823319 w 2921171"/>
                <a:gd name="connsiteY5" fmla="*/ 978518 h 978518"/>
                <a:gd name="connsiteX6" fmla="*/ 97852 w 2921171"/>
                <a:gd name="connsiteY6" fmla="*/ 978518 h 978518"/>
                <a:gd name="connsiteX7" fmla="*/ 0 w 2921171"/>
                <a:gd name="connsiteY7" fmla="*/ 880666 h 978518"/>
                <a:gd name="connsiteX8" fmla="*/ 0 w 2921171"/>
                <a:gd name="connsiteY8" fmla="*/ 97852 h 97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171" h="978518">
                  <a:moveTo>
                    <a:pt x="0" y="97852"/>
                  </a:moveTo>
                  <a:cubicBezTo>
                    <a:pt x="0" y="43810"/>
                    <a:pt x="43810" y="0"/>
                    <a:pt x="97852" y="0"/>
                  </a:cubicBezTo>
                  <a:lnTo>
                    <a:pt x="2823319" y="0"/>
                  </a:lnTo>
                  <a:cubicBezTo>
                    <a:pt x="2877361" y="0"/>
                    <a:pt x="2921171" y="43810"/>
                    <a:pt x="2921171" y="97852"/>
                  </a:cubicBezTo>
                  <a:lnTo>
                    <a:pt x="2921171" y="880666"/>
                  </a:lnTo>
                  <a:cubicBezTo>
                    <a:pt x="2921171" y="934708"/>
                    <a:pt x="2877361" y="978518"/>
                    <a:pt x="2823319" y="978518"/>
                  </a:cubicBezTo>
                  <a:lnTo>
                    <a:pt x="97852" y="978518"/>
                  </a:lnTo>
                  <a:cubicBezTo>
                    <a:pt x="43810" y="978518"/>
                    <a:pt x="0" y="934708"/>
                    <a:pt x="0" y="880666"/>
                  </a:cubicBezTo>
                  <a:lnTo>
                    <a:pt x="0" y="97852"/>
                  </a:lnTo>
                  <a:close/>
                </a:path>
              </a:pathLst>
            </a:custGeom>
            <a:solidFill>
              <a:schemeClr val="accent4"/>
            </a:solidFill>
          </p:spPr>
          <p:style>
            <a:lnRef idx="2">
              <a:schemeClr val="lt1">
                <a:hueOff val="0"/>
                <a:satOff val="0"/>
                <a:lumOff val="0"/>
                <a:alphaOff val="0"/>
              </a:schemeClr>
            </a:lnRef>
            <a:fillRef idx="1">
              <a:scrgbClr r="0" g="0" b="0"/>
            </a:fillRef>
            <a:effectRef idx="0">
              <a:schemeClr val="accent1">
                <a:alpha val="90000"/>
                <a:hueOff val="0"/>
                <a:satOff val="0"/>
                <a:lumOff val="0"/>
                <a:alphaOff val="-30000"/>
              </a:schemeClr>
            </a:effectRef>
            <a:fontRef idx="minor">
              <a:schemeClr val="lt1"/>
            </a:fontRef>
          </p:style>
          <p:txBody>
            <a:bodyPr spcFirstLastPara="0" vert="horz" wrap="square" lIns="90075" tIns="90075" rIns="90075" bIns="90075" numCol="1" spcCol="1270" anchor="ctr" anchorCtr="0">
              <a:noAutofit/>
            </a:bodyPr>
            <a:lstStyle/>
            <a:p>
              <a:pPr algn="ctr" defTabSz="800100">
                <a:lnSpc>
                  <a:spcPct val="90000"/>
                </a:lnSpc>
                <a:spcBef>
                  <a:spcPct val="0"/>
                </a:spcBef>
                <a:spcAft>
                  <a:spcPct val="35000"/>
                </a:spcAft>
              </a:pPr>
              <a:r>
                <a:rPr lang="en-US" dirty="0">
                  <a:ea typeface="Tahoma" pitchFamily="34" charset="0"/>
                  <a:cs typeface="Tahoma" pitchFamily="34" charset="0"/>
                </a:rPr>
                <a:t>Priority Needs and Strengths of Parent(s)</a:t>
              </a:r>
            </a:p>
          </p:txBody>
        </p:sp>
        <p:sp>
          <p:nvSpPr>
            <p:cNvPr id="12" name="Freeform 11"/>
            <p:cNvSpPr/>
            <p:nvPr/>
          </p:nvSpPr>
          <p:spPr>
            <a:xfrm>
              <a:off x="5680942" y="5447717"/>
              <a:ext cx="440333" cy="370083"/>
            </a:xfrm>
            <a:custGeom>
              <a:avLst/>
              <a:gdLst>
                <a:gd name="connsiteX0" fmla="*/ 0 w 370083"/>
                <a:gd name="connsiteY0" fmla="*/ 88067 h 440333"/>
                <a:gd name="connsiteX1" fmla="*/ 185042 w 370083"/>
                <a:gd name="connsiteY1" fmla="*/ 88067 h 440333"/>
                <a:gd name="connsiteX2" fmla="*/ 185042 w 370083"/>
                <a:gd name="connsiteY2" fmla="*/ 0 h 440333"/>
                <a:gd name="connsiteX3" fmla="*/ 370083 w 370083"/>
                <a:gd name="connsiteY3" fmla="*/ 220167 h 440333"/>
                <a:gd name="connsiteX4" fmla="*/ 185042 w 370083"/>
                <a:gd name="connsiteY4" fmla="*/ 440333 h 440333"/>
                <a:gd name="connsiteX5" fmla="*/ 185042 w 370083"/>
                <a:gd name="connsiteY5" fmla="*/ 352266 h 440333"/>
                <a:gd name="connsiteX6" fmla="*/ 0 w 370083"/>
                <a:gd name="connsiteY6" fmla="*/ 352266 h 440333"/>
                <a:gd name="connsiteX7" fmla="*/ 0 w 370083"/>
                <a:gd name="connsiteY7" fmla="*/ 88067 h 44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083" h="440333">
                  <a:moveTo>
                    <a:pt x="296066" y="0"/>
                  </a:moveTo>
                  <a:lnTo>
                    <a:pt x="296066" y="220167"/>
                  </a:lnTo>
                  <a:lnTo>
                    <a:pt x="370083" y="220167"/>
                  </a:lnTo>
                  <a:lnTo>
                    <a:pt x="185041" y="440333"/>
                  </a:lnTo>
                  <a:lnTo>
                    <a:pt x="0" y="220167"/>
                  </a:lnTo>
                  <a:lnTo>
                    <a:pt x="74017" y="220167"/>
                  </a:lnTo>
                  <a:lnTo>
                    <a:pt x="74017" y="0"/>
                  </a:lnTo>
                  <a:lnTo>
                    <a:pt x="296066" y="0"/>
                  </a:lnTo>
                  <a:close/>
                </a:path>
              </a:pathLst>
            </a:custGeom>
            <a:solidFill>
              <a:schemeClr val="accent5"/>
            </a:solidFill>
          </p:spPr>
          <p:style>
            <a:lnRef idx="0">
              <a:schemeClr val="accent1">
                <a:shade val="90000"/>
                <a:hueOff val="-300753"/>
                <a:satOff val="-845"/>
                <a:lumOff val="28949"/>
                <a:alphaOff val="0"/>
              </a:schemeClr>
            </a:lnRef>
            <a:fillRef idx="1">
              <a:schemeClr val="accent1">
                <a:shade val="90000"/>
                <a:hueOff val="-300753"/>
                <a:satOff val="-845"/>
                <a:lumOff val="28949"/>
                <a:alphaOff val="0"/>
              </a:schemeClr>
            </a:fillRef>
            <a:effectRef idx="0">
              <a:schemeClr val="accent1">
                <a:shade val="90000"/>
                <a:hueOff val="-300753"/>
                <a:satOff val="-845"/>
                <a:lumOff val="28949"/>
                <a:alphaOff val="0"/>
              </a:schemeClr>
            </a:effectRef>
            <a:fontRef idx="minor">
              <a:schemeClr val="lt1"/>
            </a:fontRef>
          </p:style>
          <p:txBody>
            <a:bodyPr spcFirstLastPara="0" vert="horz" wrap="square" lIns="66051" tIns="0" rIns="66050" bIns="83269" numCol="1" spcCol="1270" anchor="ctr" anchorCtr="0">
              <a:noAutofit/>
            </a:bodyPr>
            <a:lstStyle/>
            <a:p>
              <a:pPr algn="ctr" defTabSz="933450">
                <a:lnSpc>
                  <a:spcPct val="90000"/>
                </a:lnSpc>
                <a:spcBef>
                  <a:spcPct val="0"/>
                </a:spcBef>
                <a:spcAft>
                  <a:spcPct val="35000"/>
                </a:spcAft>
              </a:pPr>
              <a:endParaRPr lang="en-US" sz="2100" dirty="0">
                <a:latin typeface="Tahoma" pitchFamily="34" charset="0"/>
                <a:ea typeface="Tahoma" pitchFamily="34" charset="0"/>
                <a:cs typeface="Tahoma" pitchFamily="34" charset="0"/>
              </a:endParaRPr>
            </a:p>
          </p:txBody>
        </p:sp>
        <p:sp>
          <p:nvSpPr>
            <p:cNvPr id="13" name="Freeform 12"/>
            <p:cNvSpPr/>
            <p:nvPr/>
          </p:nvSpPr>
          <p:spPr>
            <a:xfrm>
              <a:off x="4440523" y="5879481"/>
              <a:ext cx="2921171" cy="978518"/>
            </a:xfrm>
            <a:custGeom>
              <a:avLst/>
              <a:gdLst>
                <a:gd name="connsiteX0" fmla="*/ 0 w 2921171"/>
                <a:gd name="connsiteY0" fmla="*/ 97852 h 978518"/>
                <a:gd name="connsiteX1" fmla="*/ 97852 w 2921171"/>
                <a:gd name="connsiteY1" fmla="*/ 0 h 978518"/>
                <a:gd name="connsiteX2" fmla="*/ 2823319 w 2921171"/>
                <a:gd name="connsiteY2" fmla="*/ 0 h 978518"/>
                <a:gd name="connsiteX3" fmla="*/ 2921171 w 2921171"/>
                <a:gd name="connsiteY3" fmla="*/ 97852 h 978518"/>
                <a:gd name="connsiteX4" fmla="*/ 2921171 w 2921171"/>
                <a:gd name="connsiteY4" fmla="*/ 880666 h 978518"/>
                <a:gd name="connsiteX5" fmla="*/ 2823319 w 2921171"/>
                <a:gd name="connsiteY5" fmla="*/ 978518 h 978518"/>
                <a:gd name="connsiteX6" fmla="*/ 97852 w 2921171"/>
                <a:gd name="connsiteY6" fmla="*/ 978518 h 978518"/>
                <a:gd name="connsiteX7" fmla="*/ 0 w 2921171"/>
                <a:gd name="connsiteY7" fmla="*/ 880666 h 978518"/>
                <a:gd name="connsiteX8" fmla="*/ 0 w 2921171"/>
                <a:gd name="connsiteY8" fmla="*/ 97852 h 97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171" h="978518">
                  <a:moveTo>
                    <a:pt x="0" y="97852"/>
                  </a:moveTo>
                  <a:cubicBezTo>
                    <a:pt x="0" y="43810"/>
                    <a:pt x="43810" y="0"/>
                    <a:pt x="97852" y="0"/>
                  </a:cubicBezTo>
                  <a:lnTo>
                    <a:pt x="2823319" y="0"/>
                  </a:lnTo>
                  <a:cubicBezTo>
                    <a:pt x="2877361" y="0"/>
                    <a:pt x="2921171" y="43810"/>
                    <a:pt x="2921171" y="97852"/>
                  </a:cubicBezTo>
                  <a:lnTo>
                    <a:pt x="2921171" y="880666"/>
                  </a:lnTo>
                  <a:cubicBezTo>
                    <a:pt x="2921171" y="934708"/>
                    <a:pt x="2877361" y="978518"/>
                    <a:pt x="2823319" y="978518"/>
                  </a:cubicBezTo>
                  <a:lnTo>
                    <a:pt x="97852" y="978518"/>
                  </a:lnTo>
                  <a:cubicBezTo>
                    <a:pt x="43810" y="978518"/>
                    <a:pt x="0" y="934708"/>
                    <a:pt x="0" y="880666"/>
                  </a:cubicBezTo>
                  <a:lnTo>
                    <a:pt x="0" y="97852"/>
                  </a:lnTo>
                  <a:close/>
                </a:path>
              </a:pathLst>
            </a:custGeom>
            <a:solidFill>
              <a:schemeClr val="accent6"/>
            </a:solidFill>
          </p:spPr>
          <p:style>
            <a:lnRef idx="2">
              <a:schemeClr val="lt1">
                <a:hueOff val="0"/>
                <a:satOff val="0"/>
                <a:lumOff val="0"/>
                <a:alphaOff val="0"/>
              </a:schemeClr>
            </a:lnRef>
            <a:fillRef idx="1">
              <a:scrgbClr r="0" g="0" b="0"/>
            </a:fillRef>
            <a:effectRef idx="0">
              <a:schemeClr val="accent1">
                <a:alpha val="90000"/>
                <a:hueOff val="0"/>
                <a:satOff val="0"/>
                <a:lumOff val="0"/>
                <a:alphaOff val="-40000"/>
              </a:schemeClr>
            </a:effectRef>
            <a:fontRef idx="minor">
              <a:schemeClr val="lt1"/>
            </a:fontRef>
          </p:style>
          <p:txBody>
            <a:bodyPr spcFirstLastPara="0" vert="horz" wrap="square" lIns="90075" tIns="90075" rIns="90075" bIns="90075" numCol="1" spcCol="1270" anchor="ctr" anchorCtr="0">
              <a:noAutofit/>
            </a:bodyPr>
            <a:lstStyle/>
            <a:p>
              <a:pPr algn="ctr" defTabSz="800100">
                <a:lnSpc>
                  <a:spcPct val="90000"/>
                </a:lnSpc>
                <a:spcBef>
                  <a:spcPct val="0"/>
                </a:spcBef>
                <a:spcAft>
                  <a:spcPct val="35000"/>
                </a:spcAft>
              </a:pPr>
              <a:r>
                <a:rPr lang="en-US" dirty="0">
                  <a:ea typeface="Tahoma" pitchFamily="34" charset="0"/>
                  <a:cs typeface="Tahoma" pitchFamily="34" charset="0"/>
                </a:rPr>
                <a:t>Case Plan</a:t>
              </a:r>
            </a:p>
          </p:txBody>
        </p:sp>
      </p:grpSp>
      <p:sp>
        <p:nvSpPr>
          <p:cNvPr id="4" name="Title 1"/>
          <p:cNvSpPr txBox="1">
            <a:spLocks/>
          </p:cNvSpPr>
          <p:nvPr/>
        </p:nvSpPr>
        <p:spPr>
          <a:xfrm>
            <a:off x="292964" y="550416"/>
            <a:ext cx="3871238" cy="2152139"/>
          </a:xfrm>
          <a:prstGeom prst="rect">
            <a:avLst/>
          </a:prstGeom>
        </p:spPr>
        <p:txBody>
          <a:bodyPr vert="horz" lIns="68580" tIns="34290" rIns="68580" bIns="34290" rtlCol="0" anchor="ctr">
            <a:noAutofit/>
          </a:bodyPr>
          <a:lstStyle>
            <a:lvl1pPr algn="l" defTabSz="457200" rtl="0" eaLnBrk="1" latinLnBrk="0" hangingPunct="1">
              <a:lnSpc>
                <a:spcPct val="100000"/>
              </a:lnSpc>
              <a:spcBef>
                <a:spcPct val="0"/>
              </a:spcBef>
              <a:buNone/>
              <a:defRPr sz="3200" kern="1200">
                <a:solidFill>
                  <a:srgbClr val="393634"/>
                </a:solidFill>
                <a:latin typeface="Verdana"/>
                <a:ea typeface="+mj-ea"/>
                <a:cs typeface="Verdana"/>
              </a:defRPr>
            </a:lvl1pPr>
          </a:lstStyle>
          <a:p>
            <a:r>
              <a:rPr lang="en-US" sz="2325" smtClean="0">
                <a:solidFill>
                  <a:srgbClr val="484C45"/>
                </a:solidFill>
                <a:latin typeface="Verdana" pitchFamily="34" charset="0"/>
                <a:cs typeface="Verdana" pitchFamily="34" charset="0"/>
              </a:rPr>
              <a:t>The </a:t>
            </a:r>
            <a:r>
              <a:rPr lang="en-US" sz="2325" smtClean="0">
                <a:solidFill>
                  <a:srgbClr val="484C45"/>
                </a:solidFill>
                <a:latin typeface="Verdana" pitchFamily="34" charset="0"/>
                <a:cs typeface="Verdana" pitchFamily="34" charset="0"/>
              </a:rPr>
              <a:t>family </a:t>
            </a:r>
            <a:r>
              <a:rPr lang="en-US" sz="2325" dirty="0">
                <a:solidFill>
                  <a:srgbClr val="484C45"/>
                </a:solidFill>
                <a:latin typeface="Verdana" pitchFamily="34" charset="0"/>
                <a:cs typeface="Verdana" pitchFamily="34" charset="0"/>
              </a:rPr>
              <a:t>s</a:t>
            </a:r>
            <a:r>
              <a:rPr lang="en-US" sz="2325" smtClean="0">
                <a:solidFill>
                  <a:srgbClr val="484C45"/>
                </a:solidFill>
                <a:latin typeface="Verdana" pitchFamily="34" charset="0"/>
                <a:cs typeface="Verdana" pitchFamily="34" charset="0"/>
              </a:rPr>
              <a:t>trengths </a:t>
            </a:r>
            <a:r>
              <a:rPr lang="en-US" sz="2325">
                <a:solidFill>
                  <a:srgbClr val="484C45"/>
                </a:solidFill>
                <a:latin typeface="Verdana" pitchFamily="34" charset="0"/>
                <a:cs typeface="Verdana" pitchFamily="34" charset="0"/>
              </a:rPr>
              <a:t>and </a:t>
            </a:r>
            <a:r>
              <a:rPr lang="en-US" sz="2325" smtClean="0">
                <a:solidFill>
                  <a:srgbClr val="484C45"/>
                </a:solidFill>
                <a:latin typeface="Verdana" pitchFamily="34" charset="0"/>
                <a:cs typeface="Verdana" pitchFamily="34" charset="0"/>
              </a:rPr>
              <a:t>needs </a:t>
            </a:r>
            <a:r>
              <a:rPr lang="en-US" sz="2325" dirty="0" smtClean="0">
                <a:solidFill>
                  <a:srgbClr val="484C45"/>
                </a:solidFill>
                <a:latin typeface="Verdana" pitchFamily="34" charset="0"/>
                <a:cs typeface="Verdana" pitchFamily="34" charset="0"/>
              </a:rPr>
              <a:t>assessment </a:t>
            </a:r>
            <a:r>
              <a:rPr lang="en-US" sz="2325" dirty="0">
                <a:solidFill>
                  <a:srgbClr val="484C45"/>
                </a:solidFill>
                <a:latin typeface="Verdana" pitchFamily="34" charset="0"/>
                <a:cs typeface="Verdana" pitchFamily="34" charset="0"/>
              </a:rPr>
              <a:t>(FSNA</a:t>
            </a:r>
            <a:r>
              <a:rPr lang="en-US" sz="2325" dirty="0" smtClean="0">
                <a:solidFill>
                  <a:srgbClr val="484C45"/>
                </a:solidFill>
                <a:latin typeface="Verdana" pitchFamily="34" charset="0"/>
                <a:cs typeface="Verdana" pitchFamily="34" charset="0"/>
              </a:rPr>
              <a:t>) has five main sections:</a:t>
            </a:r>
            <a:endParaRPr lang="en-US" sz="2325" dirty="0">
              <a:solidFill>
                <a:srgbClr val="484C45"/>
              </a:solidFill>
              <a:latin typeface="Verdana" pitchFamily="34" charset="0"/>
              <a:cs typeface="Verdana" pitchFamily="34" charset="0"/>
            </a:endParaRPr>
          </a:p>
        </p:txBody>
      </p:sp>
    </p:spTree>
    <p:extLst>
      <p:ext uri="{BB962C8B-B14F-4D97-AF65-F5344CB8AC3E}">
        <p14:creationId xmlns:p14="http://schemas.microsoft.com/office/powerpoint/2010/main" val="2477338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latin typeface="Verdana" pitchFamily="34" charset="0"/>
                <a:cs typeface="Verdana" pitchFamily="34" charset="0"/>
              </a:rPr>
              <a:t>Family </a:t>
            </a:r>
            <a:r>
              <a:rPr lang="en-US" sz="2800" dirty="0" smtClean="0">
                <a:solidFill>
                  <a:schemeClr val="tx1"/>
                </a:solidFill>
                <a:latin typeface="Verdana" pitchFamily="34" charset="0"/>
                <a:cs typeface="Verdana" pitchFamily="34" charset="0"/>
              </a:rPr>
              <a:t>Strengths </a:t>
            </a:r>
            <a:r>
              <a:rPr lang="en-US" sz="2800" dirty="0">
                <a:solidFill>
                  <a:schemeClr val="tx1"/>
                </a:solidFill>
                <a:latin typeface="Verdana" pitchFamily="34" charset="0"/>
                <a:cs typeface="Verdana" pitchFamily="34" charset="0"/>
              </a:rPr>
              <a:t>and Needs Assessment </a:t>
            </a:r>
          </a:p>
        </p:txBody>
      </p:sp>
      <p:sp>
        <p:nvSpPr>
          <p:cNvPr id="3" name="Text Placeholder 2"/>
          <p:cNvSpPr>
            <a:spLocks noGrp="1"/>
          </p:cNvSpPr>
          <p:nvPr>
            <p:ph type="body" sz="quarter" idx="3"/>
          </p:nvPr>
        </p:nvSpPr>
        <p:spPr>
          <a:xfrm>
            <a:off x="457200" y="1494224"/>
            <a:ext cx="5100587" cy="285749"/>
          </a:xfrm>
        </p:spPr>
        <p:txBody>
          <a:bodyPr/>
          <a:lstStyle/>
          <a:p>
            <a:r>
              <a:rPr lang="en-US" sz="2400" dirty="0"/>
              <a:t>Domain </a:t>
            </a:r>
            <a:r>
              <a:rPr lang="en-US" sz="2400" dirty="0" smtClean="0"/>
              <a:t>Format</a:t>
            </a:r>
            <a:endParaRPr lang="en-US" sz="2400" dirty="0"/>
          </a:p>
        </p:txBody>
      </p:sp>
      <p:sp>
        <p:nvSpPr>
          <p:cNvPr id="4" name="Content Placeholder 3"/>
          <p:cNvSpPr>
            <a:spLocks noGrp="1"/>
          </p:cNvSpPr>
          <p:nvPr>
            <p:ph sz="quarter" idx="4"/>
          </p:nvPr>
        </p:nvSpPr>
        <p:spPr>
          <a:xfrm>
            <a:off x="457200" y="1924791"/>
            <a:ext cx="8229600" cy="2916952"/>
          </a:xfrm>
        </p:spPr>
        <p:txBody>
          <a:bodyPr/>
          <a:lstStyle/>
          <a:p>
            <a:pPr marL="348854" indent="-348854">
              <a:buFont typeface="+mj-lt"/>
              <a:buAutoNum type="alphaUcPeriod"/>
            </a:pPr>
            <a:r>
              <a:rPr lang="en-US" sz="2000" dirty="0" smtClean="0"/>
              <a:t>Actively help create safety, permanency, and child/youth/young adult well-being.</a:t>
            </a:r>
          </a:p>
          <a:p>
            <a:pPr marL="257175" indent="-257175">
              <a:buFont typeface="+mj-lt"/>
              <a:buAutoNum type="alphaUcPeriod"/>
            </a:pPr>
            <a:endParaRPr lang="en-US" sz="2000" dirty="0"/>
          </a:p>
          <a:p>
            <a:pPr marL="348854" indent="-348854">
              <a:buFont typeface="+mj-lt"/>
              <a:buAutoNum type="alphaUcPeriod"/>
            </a:pPr>
            <a:r>
              <a:rPr lang="en-US" sz="2000" dirty="0"/>
              <a:t>Are not strengths or barriers for safety, permanency, or child/youth/young adult well-being</a:t>
            </a:r>
            <a:r>
              <a:rPr lang="en-US" sz="2000" dirty="0" smtClean="0"/>
              <a:t>.</a:t>
            </a:r>
          </a:p>
          <a:p>
            <a:pPr marL="257175" indent="-257175">
              <a:buFont typeface="+mj-lt"/>
              <a:buAutoNum type="alphaUcPeriod"/>
            </a:pPr>
            <a:endParaRPr lang="en-US" sz="2000" dirty="0"/>
          </a:p>
          <a:p>
            <a:pPr marL="348854" indent="-348854">
              <a:buFont typeface="+mj-lt"/>
              <a:buAutoNum type="alphaUcPeriod"/>
            </a:pPr>
            <a:r>
              <a:rPr lang="en-US" sz="2000" dirty="0"/>
              <a:t>Are barriers to safety, permanency, or child/youth/young adult well-being</a:t>
            </a:r>
            <a:r>
              <a:rPr lang="en-US" sz="2000" dirty="0" smtClean="0"/>
              <a:t>.</a:t>
            </a:r>
          </a:p>
          <a:p>
            <a:pPr marL="257175" indent="-257175">
              <a:buFont typeface="+mj-lt"/>
              <a:buAutoNum type="alphaUcPeriod"/>
            </a:pPr>
            <a:endParaRPr lang="en-US" sz="2000" dirty="0"/>
          </a:p>
          <a:p>
            <a:pPr marL="348854" indent="-348854">
              <a:buFont typeface="+mj-lt"/>
              <a:buAutoNum type="alphaUcPeriod"/>
            </a:pPr>
            <a:r>
              <a:rPr lang="en-US" sz="2000" dirty="0"/>
              <a:t>Contribute to imminent danger of serious physical or emotional harm to the child/youth/young adult.</a:t>
            </a:r>
          </a:p>
          <a:p>
            <a:endParaRPr lang="en-US" sz="2000" dirty="0"/>
          </a:p>
        </p:txBody>
      </p:sp>
    </p:spTree>
    <p:extLst>
      <p:ext uri="{BB962C8B-B14F-4D97-AF65-F5344CB8AC3E}">
        <p14:creationId xmlns:p14="http://schemas.microsoft.com/office/powerpoint/2010/main" val="3928920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a:spLocks noChangeArrowheads="1"/>
          </p:cNvSpPr>
          <p:nvPr/>
        </p:nvSpPr>
        <p:spPr bwMode="auto">
          <a:xfrm>
            <a:off x="2629794" y="2229743"/>
            <a:ext cx="1207294" cy="685800"/>
          </a:xfrm>
          <a:prstGeom prst="ellipse">
            <a:avLst/>
          </a:prstGeom>
          <a:solidFill>
            <a:schemeClr val="accent1"/>
          </a:solidFill>
          <a:ln w="9525">
            <a:noFill/>
            <a:round/>
            <a:headEnd/>
            <a:tailEnd/>
          </a:ln>
          <a:effectLst/>
        </p:spPr>
        <p:txBody>
          <a:bodyPr lIns="51432" tIns="25717" rIns="51432" bIns="25717" anchor="ctr"/>
          <a:lstStyle/>
          <a:p>
            <a:pPr algn="ctr" defTabSz="342900">
              <a:defRPr/>
            </a:pPr>
            <a:r>
              <a:rPr lang="en-US" sz="1013" dirty="0">
                <a:solidFill>
                  <a:prstClr val="white"/>
                </a:solidFill>
                <a:latin typeface="Verdana"/>
              </a:rPr>
              <a:t>FUTURE DANGER</a:t>
            </a:r>
          </a:p>
        </p:txBody>
      </p:sp>
      <p:sp>
        <p:nvSpPr>
          <p:cNvPr id="4" name="Oval 3"/>
          <p:cNvSpPr>
            <a:spLocks noChangeArrowheads="1"/>
          </p:cNvSpPr>
          <p:nvPr/>
        </p:nvSpPr>
        <p:spPr bwMode="auto">
          <a:xfrm>
            <a:off x="4107656" y="4672012"/>
            <a:ext cx="928688" cy="557213"/>
          </a:xfrm>
          <a:prstGeom prst="ellipse">
            <a:avLst/>
          </a:prstGeom>
          <a:solidFill>
            <a:schemeClr val="accent2"/>
          </a:solidFill>
          <a:ln w="9525">
            <a:noFill/>
            <a:round/>
            <a:headEnd/>
            <a:tailEnd/>
          </a:ln>
          <a:effectLst/>
        </p:spPr>
        <p:txBody>
          <a:bodyPr lIns="51432" tIns="25717" rIns="51432" bIns="25717" anchor="ctr"/>
          <a:lstStyle/>
          <a:p>
            <a:pPr algn="ctr" defTabSz="342900">
              <a:defRPr/>
            </a:pPr>
            <a:r>
              <a:rPr lang="en-US" sz="1013" dirty="0">
                <a:solidFill>
                  <a:schemeClr val="bg1"/>
                </a:solidFill>
                <a:latin typeface="Verdana"/>
              </a:rPr>
              <a:t>YOU ARE HERE</a:t>
            </a:r>
          </a:p>
        </p:txBody>
      </p:sp>
      <p:sp>
        <p:nvSpPr>
          <p:cNvPr id="5" name="Curved Down Arrow 4"/>
          <p:cNvSpPr>
            <a:spLocks noChangeArrowheads="1"/>
          </p:cNvSpPr>
          <p:nvPr/>
        </p:nvSpPr>
        <p:spPr bwMode="auto">
          <a:xfrm rot="-7504846">
            <a:off x="1758256" y="3491508"/>
            <a:ext cx="2514600" cy="653654"/>
          </a:xfrm>
          <a:prstGeom prst="curvedDownArrow">
            <a:avLst>
              <a:gd name="adj1" fmla="val 25005"/>
              <a:gd name="adj2" fmla="val 50011"/>
              <a:gd name="adj3" fmla="val 25000"/>
            </a:avLst>
          </a:prstGeom>
          <a:solidFill>
            <a:schemeClr val="accent5"/>
          </a:solidFill>
          <a:ln w="9525">
            <a:noFill/>
            <a:miter lim="800000"/>
            <a:headEnd/>
            <a:tailEnd/>
          </a:ln>
          <a:effectLst/>
        </p:spPr>
        <p:txBody>
          <a:bodyPr lIns="51432" tIns="25717" rIns="51432" bIns="25717" anchor="ctr"/>
          <a:lstStyle/>
          <a:p>
            <a:pPr algn="ctr" defTabSz="342900">
              <a:defRPr/>
            </a:pPr>
            <a:endParaRPr lang="en-US" sz="1013" dirty="0">
              <a:solidFill>
                <a:srgbClr val="4C4845"/>
              </a:solidFill>
              <a:latin typeface="Verdana"/>
            </a:endParaRPr>
          </a:p>
        </p:txBody>
      </p:sp>
      <p:sp>
        <p:nvSpPr>
          <p:cNvPr id="6" name="TextBox 5"/>
          <p:cNvSpPr txBox="1"/>
          <p:nvPr/>
        </p:nvSpPr>
        <p:spPr>
          <a:xfrm>
            <a:off x="1871664" y="3818334"/>
            <a:ext cx="1307306" cy="596504"/>
          </a:xfrm>
          <a:prstGeom prst="rect">
            <a:avLst/>
          </a:prstGeom>
        </p:spPr>
        <p:txBody>
          <a:bodyPr lIns="51432" tIns="25717" rIns="51432" bIns="25717" anchor="ctr">
            <a:normAutofit/>
          </a:bodyPr>
          <a:lstStyle/>
          <a:p>
            <a:pPr defTabSz="257162">
              <a:defRPr/>
            </a:pPr>
            <a:r>
              <a:rPr lang="en-US" sz="1575" dirty="0">
                <a:solidFill>
                  <a:srgbClr val="4C4845"/>
                </a:solidFill>
                <a:latin typeface="Verdana"/>
                <a:cs typeface="Verdana"/>
              </a:rPr>
              <a:t>NO CHANGE</a:t>
            </a:r>
          </a:p>
        </p:txBody>
      </p:sp>
      <p:sp>
        <p:nvSpPr>
          <p:cNvPr id="7" name="Oval 6"/>
          <p:cNvSpPr>
            <a:spLocks noChangeArrowheads="1"/>
          </p:cNvSpPr>
          <p:nvPr/>
        </p:nvSpPr>
        <p:spPr bwMode="auto">
          <a:xfrm>
            <a:off x="5754292" y="2185096"/>
            <a:ext cx="1207294" cy="772418"/>
          </a:xfrm>
          <a:prstGeom prst="ellipse">
            <a:avLst/>
          </a:prstGeom>
          <a:solidFill>
            <a:schemeClr val="bg2"/>
          </a:solidFill>
          <a:ln w="9525">
            <a:noFill/>
            <a:round/>
            <a:headEnd/>
            <a:tailEnd/>
          </a:ln>
          <a:effectLst/>
        </p:spPr>
        <p:txBody>
          <a:bodyPr lIns="51432" tIns="25717" rIns="51432" bIns="25717" anchor="ctr"/>
          <a:lstStyle/>
          <a:p>
            <a:pPr algn="ctr" defTabSz="342900">
              <a:defRPr/>
            </a:pPr>
            <a:r>
              <a:rPr lang="en-US" sz="1013" dirty="0">
                <a:solidFill>
                  <a:schemeClr val="bg1"/>
                </a:solidFill>
                <a:latin typeface="Verdana"/>
              </a:rPr>
              <a:t>PRESENCE OF SAFETY</a:t>
            </a:r>
          </a:p>
        </p:txBody>
      </p:sp>
      <p:sp>
        <p:nvSpPr>
          <p:cNvPr id="8" name="Right Arrow 7"/>
          <p:cNvSpPr>
            <a:spLocks noChangeArrowheads="1"/>
          </p:cNvSpPr>
          <p:nvPr/>
        </p:nvSpPr>
        <p:spPr bwMode="auto">
          <a:xfrm rot="-1824429">
            <a:off x="4943475" y="4281785"/>
            <a:ext cx="742950" cy="471488"/>
          </a:xfrm>
          <a:prstGeom prst="rightArrow">
            <a:avLst>
              <a:gd name="adj1" fmla="val 50000"/>
              <a:gd name="adj2" fmla="val 50001"/>
            </a:avLst>
          </a:prstGeom>
          <a:solidFill>
            <a:schemeClr val="accent5"/>
          </a:solidFill>
          <a:ln w="9525">
            <a:noFill/>
            <a:miter lim="800000"/>
            <a:headEnd/>
            <a:tailEnd/>
          </a:ln>
          <a:effectLst>
            <a:outerShdw blurRad="40000" dist="23000" dir="5400000" rotWithShape="0">
              <a:srgbClr val="808080">
                <a:alpha val="34998"/>
              </a:srgbClr>
            </a:outerShdw>
          </a:effectLst>
        </p:spPr>
        <p:txBody>
          <a:bodyPr lIns="51432" tIns="25717" rIns="51432" bIns="25717" anchor="ctr"/>
          <a:lstStyle/>
          <a:p>
            <a:pPr algn="ctr" defTabSz="342900">
              <a:defRPr/>
            </a:pPr>
            <a:endParaRPr lang="en-US" sz="1013" dirty="0">
              <a:solidFill>
                <a:prstClr val="white"/>
              </a:solidFill>
              <a:latin typeface="Verdana"/>
            </a:endParaRPr>
          </a:p>
        </p:txBody>
      </p:sp>
      <p:sp>
        <p:nvSpPr>
          <p:cNvPr id="9" name="Rectangle 8"/>
          <p:cNvSpPr>
            <a:spLocks noChangeArrowheads="1"/>
          </p:cNvSpPr>
          <p:nvPr/>
        </p:nvSpPr>
        <p:spPr bwMode="auto">
          <a:xfrm>
            <a:off x="5779294" y="3986213"/>
            <a:ext cx="1300163" cy="531317"/>
          </a:xfrm>
          <a:prstGeom prst="rect">
            <a:avLst/>
          </a:prstGeom>
          <a:solidFill>
            <a:schemeClr val="accent1"/>
          </a:solidFill>
          <a:ln w="9525">
            <a:noFill/>
            <a:miter lim="800000"/>
            <a:headEnd/>
            <a:tailEnd/>
          </a:ln>
          <a:effectLst/>
        </p:spPr>
        <p:txBody>
          <a:bodyPr lIns="51432" tIns="25717" rIns="51432" bIns="25717" anchor="ctr"/>
          <a:lstStyle>
            <a:lvl1pPr>
              <a:defRPr sz="2400">
                <a:solidFill>
                  <a:schemeClr val="tx1"/>
                </a:solidFill>
                <a:latin typeface="Arial" panose="020B0604020202020204" pitchFamily="34" charset="0"/>
                <a:ea typeface="ヒラギノ角ゴ ProN W3" pitchFamily="-84" charset="-128"/>
              </a:defRPr>
            </a:lvl1pPr>
            <a:lvl2pPr marL="742950" indent="-285750">
              <a:defRPr sz="2400">
                <a:solidFill>
                  <a:schemeClr val="tx1"/>
                </a:solidFill>
                <a:latin typeface="Arial" panose="020B0604020202020204" pitchFamily="34" charset="0"/>
                <a:ea typeface="ヒラギノ角ゴ ProN W3" pitchFamily="-84" charset="-128"/>
              </a:defRPr>
            </a:lvl2pPr>
            <a:lvl3pPr marL="1143000" indent="-228600">
              <a:defRPr sz="2400">
                <a:solidFill>
                  <a:schemeClr val="tx1"/>
                </a:solidFill>
                <a:latin typeface="Arial" panose="020B0604020202020204" pitchFamily="34" charset="0"/>
                <a:ea typeface="ヒラギノ角ゴ ProN W3" pitchFamily="-84" charset="-128"/>
              </a:defRPr>
            </a:lvl3pPr>
            <a:lvl4pPr marL="1600200" indent="-228600">
              <a:defRPr sz="2400">
                <a:solidFill>
                  <a:schemeClr val="tx1"/>
                </a:solidFill>
                <a:latin typeface="Arial" panose="020B0604020202020204" pitchFamily="34" charset="0"/>
                <a:ea typeface="ヒラギノ角ゴ ProN W3" pitchFamily="-84" charset="-128"/>
              </a:defRPr>
            </a:lvl4pPr>
            <a:lvl5pPr marL="2057400" indent="-228600">
              <a:defRPr sz="2400">
                <a:solidFill>
                  <a:schemeClr val="tx1"/>
                </a:solidFill>
                <a:latin typeface="Arial" panose="020B0604020202020204" pitchFamily="34" charset="0"/>
                <a:ea typeface="ヒラギノ角ゴ ProN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N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N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N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N W3" pitchFamily="-84" charset="-128"/>
              </a:defRPr>
            </a:lvl9pPr>
          </a:lstStyle>
          <a:p>
            <a:pPr algn="ctr" defTabSz="342900">
              <a:defRPr/>
            </a:pPr>
            <a:r>
              <a:rPr lang="en-US" sz="1013" dirty="0" smtClean="0">
                <a:solidFill>
                  <a:srgbClr val="FFFFFF"/>
                </a:solidFill>
                <a:latin typeface="Verdana" panose="020B0604030504040204" pitchFamily="34" charset="0"/>
              </a:rPr>
              <a:t>Mom</a:t>
            </a:r>
            <a:r>
              <a:rPr lang="ja-JP" altLang="en-US" sz="1013" dirty="0">
                <a:solidFill>
                  <a:srgbClr val="FFFFFF"/>
                </a:solidFill>
                <a:latin typeface="Verdana" panose="020B0604030504040204" pitchFamily="34" charset="0"/>
              </a:rPr>
              <a:t>’</a:t>
            </a:r>
            <a:r>
              <a:rPr lang="en-US" altLang="ja-JP" sz="1013" dirty="0">
                <a:solidFill>
                  <a:srgbClr val="FFFFFF"/>
                </a:solidFill>
                <a:latin typeface="Verdana" panose="020B0604030504040204" pitchFamily="34" charset="0"/>
              </a:rPr>
              <a:t>s depression</a:t>
            </a:r>
            <a:endParaRPr lang="en-US" sz="1013" dirty="0">
              <a:solidFill>
                <a:srgbClr val="FFFFFF"/>
              </a:solidFill>
              <a:latin typeface="Verdana" panose="020B0604030504040204" pitchFamily="34" charset="0"/>
            </a:endParaRPr>
          </a:p>
        </p:txBody>
      </p:sp>
      <p:sp>
        <p:nvSpPr>
          <p:cNvPr id="10" name="Rectangle 9"/>
          <p:cNvSpPr>
            <a:spLocks noChangeArrowheads="1"/>
          </p:cNvSpPr>
          <p:nvPr/>
        </p:nvSpPr>
        <p:spPr bwMode="auto">
          <a:xfrm>
            <a:off x="4065687" y="3321844"/>
            <a:ext cx="1249263" cy="471488"/>
          </a:xfrm>
          <a:prstGeom prst="rect">
            <a:avLst/>
          </a:prstGeom>
          <a:solidFill>
            <a:schemeClr val="accent1"/>
          </a:solidFill>
          <a:ln w="9525">
            <a:noFill/>
            <a:miter lim="800000"/>
            <a:headEnd/>
            <a:tailEnd/>
          </a:ln>
          <a:effectLst/>
        </p:spPr>
        <p:txBody>
          <a:bodyPr lIns="51432" tIns="25717" rIns="51432" bIns="25717" anchor="ctr"/>
          <a:lstStyle/>
          <a:p>
            <a:pPr algn="ctr" defTabSz="342900">
              <a:defRPr/>
            </a:pPr>
            <a:r>
              <a:rPr lang="en-US" sz="1013" dirty="0">
                <a:solidFill>
                  <a:prstClr val="white"/>
                </a:solidFill>
                <a:latin typeface="Verdana"/>
              </a:rPr>
              <a:t>Violent boyfriend</a:t>
            </a:r>
          </a:p>
        </p:txBody>
      </p:sp>
      <p:sp>
        <p:nvSpPr>
          <p:cNvPr id="11" name="Right Arrow 10"/>
          <p:cNvSpPr>
            <a:spLocks noChangeArrowheads="1"/>
          </p:cNvSpPr>
          <p:nvPr/>
        </p:nvSpPr>
        <p:spPr bwMode="auto">
          <a:xfrm rot="-6185143">
            <a:off x="4730057" y="3860306"/>
            <a:ext cx="435769" cy="430411"/>
          </a:xfrm>
          <a:prstGeom prst="rightArrow">
            <a:avLst>
              <a:gd name="adj1" fmla="val 50000"/>
              <a:gd name="adj2" fmla="val 49999"/>
            </a:avLst>
          </a:prstGeom>
          <a:solidFill>
            <a:schemeClr val="accent5"/>
          </a:solidFill>
          <a:ln w="9525">
            <a:noFill/>
            <a:miter lim="800000"/>
            <a:headEnd/>
            <a:tailEnd/>
          </a:ln>
          <a:effectLst>
            <a:outerShdw blurRad="40000" dist="23000" dir="5400000" rotWithShape="0">
              <a:srgbClr val="808080">
                <a:alpha val="34998"/>
              </a:srgbClr>
            </a:outerShdw>
          </a:effectLst>
        </p:spPr>
        <p:txBody>
          <a:bodyPr lIns="51432" tIns="25717" rIns="51432" bIns="25717" anchor="ctr"/>
          <a:lstStyle/>
          <a:p>
            <a:pPr algn="ctr" defTabSz="342900">
              <a:defRPr/>
            </a:pPr>
            <a:endParaRPr lang="en-US" sz="1013" dirty="0">
              <a:solidFill>
                <a:prstClr val="white"/>
              </a:solidFill>
              <a:latin typeface="Verdana"/>
            </a:endParaRPr>
          </a:p>
        </p:txBody>
      </p:sp>
      <p:sp>
        <p:nvSpPr>
          <p:cNvPr id="12" name="Rectangle 11"/>
          <p:cNvSpPr>
            <a:spLocks noChangeArrowheads="1"/>
          </p:cNvSpPr>
          <p:nvPr/>
        </p:nvSpPr>
        <p:spPr bwMode="auto">
          <a:xfrm>
            <a:off x="5765008" y="3043237"/>
            <a:ext cx="850106" cy="642938"/>
          </a:xfrm>
          <a:prstGeom prst="rect">
            <a:avLst/>
          </a:prstGeom>
          <a:solidFill>
            <a:schemeClr val="accent1"/>
          </a:solidFill>
          <a:ln w="9525">
            <a:noFill/>
            <a:miter lim="800000"/>
            <a:headEnd/>
            <a:tailEnd/>
          </a:ln>
          <a:effectLst/>
        </p:spPr>
        <p:txBody>
          <a:bodyPr lIns="51432" tIns="25717" rIns="51432" bIns="25717" anchor="ctr"/>
          <a:lstStyle>
            <a:lvl1pPr>
              <a:defRPr sz="2400">
                <a:solidFill>
                  <a:schemeClr val="tx1"/>
                </a:solidFill>
                <a:latin typeface="Arial" panose="020B0604020202020204" pitchFamily="34" charset="0"/>
                <a:ea typeface="ヒラギノ角ゴ ProN W3" pitchFamily="-84" charset="-128"/>
              </a:defRPr>
            </a:lvl1pPr>
            <a:lvl2pPr marL="742950" indent="-285750">
              <a:defRPr sz="2400">
                <a:solidFill>
                  <a:schemeClr val="tx1"/>
                </a:solidFill>
                <a:latin typeface="Arial" panose="020B0604020202020204" pitchFamily="34" charset="0"/>
                <a:ea typeface="ヒラギノ角ゴ ProN W3" pitchFamily="-84" charset="-128"/>
              </a:defRPr>
            </a:lvl2pPr>
            <a:lvl3pPr marL="1143000" indent="-228600">
              <a:defRPr sz="2400">
                <a:solidFill>
                  <a:schemeClr val="tx1"/>
                </a:solidFill>
                <a:latin typeface="Arial" panose="020B0604020202020204" pitchFamily="34" charset="0"/>
                <a:ea typeface="ヒラギノ角ゴ ProN W3" pitchFamily="-84" charset="-128"/>
              </a:defRPr>
            </a:lvl3pPr>
            <a:lvl4pPr marL="1600200" indent="-228600">
              <a:defRPr sz="2400">
                <a:solidFill>
                  <a:schemeClr val="tx1"/>
                </a:solidFill>
                <a:latin typeface="Arial" panose="020B0604020202020204" pitchFamily="34" charset="0"/>
                <a:ea typeface="ヒラギノ角ゴ ProN W3" pitchFamily="-84" charset="-128"/>
              </a:defRPr>
            </a:lvl4pPr>
            <a:lvl5pPr marL="2057400" indent="-228600">
              <a:defRPr sz="2400">
                <a:solidFill>
                  <a:schemeClr val="tx1"/>
                </a:solidFill>
                <a:latin typeface="Arial" panose="020B0604020202020204" pitchFamily="34" charset="0"/>
                <a:ea typeface="ヒラギノ角ゴ ProN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N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N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N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N W3" pitchFamily="-84" charset="-128"/>
              </a:defRPr>
            </a:lvl9pPr>
          </a:lstStyle>
          <a:p>
            <a:pPr algn="ctr" defTabSz="342900">
              <a:defRPr/>
            </a:pPr>
            <a:r>
              <a:rPr lang="en-US" sz="1013" dirty="0">
                <a:solidFill>
                  <a:srgbClr val="FFFFFF"/>
                </a:solidFill>
                <a:latin typeface="Verdana" panose="020B0604030504040204" pitchFamily="34" charset="0"/>
              </a:rPr>
              <a:t>Pressure of kid</a:t>
            </a:r>
            <a:r>
              <a:rPr lang="en-US" altLang="ja-JP" sz="1013" dirty="0">
                <a:solidFill>
                  <a:srgbClr val="FFFFFF"/>
                </a:solidFill>
                <a:latin typeface="Verdana" panose="020B0604030504040204" pitchFamily="34" charset="0"/>
              </a:rPr>
              <a:t>s’ needs</a:t>
            </a:r>
            <a:endParaRPr lang="en-US" sz="1013" dirty="0">
              <a:solidFill>
                <a:srgbClr val="FFFFFF"/>
              </a:solidFill>
              <a:latin typeface="Verdana" panose="020B0604030504040204" pitchFamily="34" charset="0"/>
            </a:endParaRPr>
          </a:p>
        </p:txBody>
      </p:sp>
      <p:sp>
        <p:nvSpPr>
          <p:cNvPr id="13" name="Right Arrow 12"/>
          <p:cNvSpPr>
            <a:spLocks noChangeArrowheads="1"/>
          </p:cNvSpPr>
          <p:nvPr/>
        </p:nvSpPr>
        <p:spPr bwMode="auto">
          <a:xfrm rot="-2350028">
            <a:off x="5314951" y="3686175"/>
            <a:ext cx="464344" cy="300038"/>
          </a:xfrm>
          <a:prstGeom prst="rightArrow">
            <a:avLst>
              <a:gd name="adj1" fmla="val 50000"/>
              <a:gd name="adj2" fmla="val 49997"/>
            </a:avLst>
          </a:prstGeom>
          <a:solidFill>
            <a:schemeClr val="accent5"/>
          </a:solidFill>
          <a:ln w="9525">
            <a:noFill/>
            <a:miter lim="800000"/>
            <a:headEnd/>
            <a:tailEnd/>
          </a:ln>
          <a:effectLst>
            <a:outerShdw blurRad="40000" dist="23000" dir="5400000" rotWithShape="0">
              <a:srgbClr val="808080">
                <a:alpha val="34998"/>
              </a:srgbClr>
            </a:outerShdw>
          </a:effectLst>
        </p:spPr>
        <p:txBody>
          <a:bodyPr lIns="51432" tIns="25717" rIns="51432" bIns="25717" anchor="ctr"/>
          <a:lstStyle/>
          <a:p>
            <a:pPr algn="ctr" defTabSz="342900">
              <a:defRPr/>
            </a:pPr>
            <a:endParaRPr lang="en-US" sz="1013" dirty="0">
              <a:solidFill>
                <a:prstClr val="white"/>
              </a:solidFill>
              <a:latin typeface="Verdana"/>
            </a:endParaRPr>
          </a:p>
        </p:txBody>
      </p:sp>
      <p:sp>
        <p:nvSpPr>
          <p:cNvPr id="114701" name="Title 1"/>
          <p:cNvSpPr>
            <a:spLocks noGrp="1"/>
          </p:cNvSpPr>
          <p:nvPr>
            <p:ph type="title"/>
          </p:nvPr>
        </p:nvSpPr>
        <p:spPr/>
        <p:txBody>
          <a:bodyPr/>
          <a:lstStyle/>
          <a:p>
            <a:r>
              <a:rPr lang="en-US" sz="2800" dirty="0">
                <a:solidFill>
                  <a:schemeClr val="tx1"/>
                </a:solidFill>
                <a:latin typeface="Verdana" pitchFamily="34" charset="0"/>
                <a:cs typeface="Verdana" pitchFamily="34" charset="0"/>
              </a:rPr>
              <a:t>Visualizing the FSNA Connection to Safety</a:t>
            </a:r>
          </a:p>
        </p:txBody>
      </p:sp>
    </p:spTree>
    <p:extLst>
      <p:ext uri="{BB962C8B-B14F-4D97-AF65-F5344CB8AC3E}">
        <p14:creationId xmlns:p14="http://schemas.microsoft.com/office/powerpoint/2010/main" val="347851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tx1"/>
                </a:solidFill>
                <a:latin typeface="Verdana" pitchFamily="34" charset="0"/>
                <a:cs typeface="Verdana" pitchFamily="34" charset="0"/>
              </a:rPr>
              <a:t>After the Plan Is Working…</a:t>
            </a:r>
          </a:p>
        </p:txBody>
      </p:sp>
      <p:graphicFrame>
        <p:nvGraphicFramePr>
          <p:cNvPr id="5" name="Diagram 4"/>
          <p:cNvGraphicFramePr/>
          <p:nvPr>
            <p:extLst>
              <p:ext uri="{D42A27DB-BD31-4B8C-83A1-F6EECF244321}">
                <p14:modId xmlns:p14="http://schemas.microsoft.com/office/powerpoint/2010/main" val="3185977739"/>
              </p:ext>
            </p:extLst>
          </p:nvPr>
        </p:nvGraphicFramePr>
        <p:xfrm>
          <a:off x="457200" y="1376039"/>
          <a:ext cx="8091996" cy="4705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665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solidFill>
              </a:rPr>
              <a:t>Caregivers</a:t>
            </a:r>
            <a:endParaRPr lang="en-US" sz="2800" dirty="0">
              <a:solidFill>
                <a:schemeClr val="tx1"/>
              </a:solidFill>
            </a:endParaRPr>
          </a:p>
        </p:txBody>
      </p:sp>
      <p:sp>
        <p:nvSpPr>
          <p:cNvPr id="3" name="Text Placeholder 2"/>
          <p:cNvSpPr>
            <a:spLocks noGrp="1"/>
          </p:cNvSpPr>
          <p:nvPr>
            <p:ph type="body" sz="quarter" idx="3"/>
          </p:nvPr>
        </p:nvSpPr>
        <p:spPr>
          <a:xfrm>
            <a:off x="457200" y="1454646"/>
            <a:ext cx="6773660" cy="430840"/>
          </a:xfrm>
        </p:spPr>
        <p:txBody>
          <a:bodyPr/>
          <a:lstStyle/>
          <a:p>
            <a:r>
              <a:rPr lang="en-US" sz="2400" dirty="0"/>
              <a:t>Major </a:t>
            </a:r>
            <a:r>
              <a:rPr lang="en-US" sz="2400" dirty="0" smtClean="0"/>
              <a:t>Change</a:t>
            </a:r>
            <a:endParaRPr lang="en-US" sz="2400" dirty="0"/>
          </a:p>
        </p:txBody>
      </p:sp>
      <p:sp>
        <p:nvSpPr>
          <p:cNvPr id="4" name="Content Placeholder 3"/>
          <p:cNvSpPr>
            <a:spLocks noGrp="1"/>
          </p:cNvSpPr>
          <p:nvPr>
            <p:ph sz="quarter" idx="4"/>
          </p:nvPr>
        </p:nvSpPr>
        <p:spPr>
          <a:xfrm>
            <a:off x="457200" y="1992020"/>
            <a:ext cx="8229600" cy="3965469"/>
          </a:xfrm>
        </p:spPr>
        <p:txBody>
          <a:bodyPr/>
          <a:lstStyle/>
          <a:p>
            <a:r>
              <a:rPr lang="en-US" sz="2000" b="1" dirty="0" smtClean="0">
                <a:solidFill>
                  <a:schemeClr val="tx1"/>
                </a:solidFill>
              </a:rPr>
              <a:t>New Domain Format</a:t>
            </a:r>
            <a:br>
              <a:rPr lang="en-US" sz="2000" b="1" dirty="0" smtClean="0">
                <a:solidFill>
                  <a:schemeClr val="tx1"/>
                </a:solidFill>
              </a:rPr>
            </a:br>
            <a:endParaRPr lang="en-US" sz="2000" b="1" dirty="0" smtClean="0">
              <a:solidFill>
                <a:schemeClr val="tx1"/>
              </a:solidFill>
            </a:endParaRPr>
          </a:p>
          <a:p>
            <a:pPr marL="257175" indent="-257175">
              <a:buFont typeface="+mj-lt"/>
              <a:buAutoNum type="alphaUcPeriod"/>
            </a:pPr>
            <a:r>
              <a:rPr lang="en-US" sz="2000" dirty="0" smtClean="0">
                <a:solidFill>
                  <a:schemeClr val="tx1"/>
                </a:solidFill>
              </a:rPr>
              <a:t> Actively help create safety, permanency, and 	child/youth/young adult well-being.</a:t>
            </a:r>
          </a:p>
          <a:p>
            <a:pPr marL="257175" indent="-257175">
              <a:buFont typeface="+mj-lt"/>
              <a:buAutoNum type="alphaUcPeriod"/>
            </a:pPr>
            <a:endParaRPr lang="en-US" sz="2000" dirty="0">
              <a:solidFill>
                <a:schemeClr val="tx1"/>
              </a:solidFill>
            </a:endParaRPr>
          </a:p>
          <a:p>
            <a:pPr marL="257175" indent="-257175">
              <a:buFont typeface="+mj-lt"/>
              <a:buAutoNum type="alphaUcPeriod"/>
            </a:pPr>
            <a:r>
              <a:rPr lang="en-US" sz="2000" dirty="0" smtClean="0">
                <a:solidFill>
                  <a:schemeClr val="tx1"/>
                </a:solidFill>
              </a:rPr>
              <a:t> Are </a:t>
            </a:r>
            <a:r>
              <a:rPr lang="en-US" sz="2000" dirty="0">
                <a:solidFill>
                  <a:schemeClr val="tx1"/>
                </a:solidFill>
              </a:rPr>
              <a:t>not strengths or barriers for safety, permanency, or </a:t>
            </a:r>
            <a:r>
              <a:rPr lang="en-US" sz="2000" dirty="0" smtClean="0">
                <a:solidFill>
                  <a:schemeClr val="tx1"/>
                </a:solidFill>
              </a:rPr>
              <a:t>	child/youth/young </a:t>
            </a:r>
            <a:r>
              <a:rPr lang="en-US" sz="2000" dirty="0">
                <a:solidFill>
                  <a:schemeClr val="tx1"/>
                </a:solidFill>
              </a:rPr>
              <a:t>adult well-being</a:t>
            </a:r>
            <a:r>
              <a:rPr lang="en-US" sz="2000" dirty="0" smtClean="0">
                <a:solidFill>
                  <a:schemeClr val="tx1"/>
                </a:solidFill>
              </a:rPr>
              <a:t>.</a:t>
            </a:r>
          </a:p>
          <a:p>
            <a:pPr marL="257175" indent="-257175">
              <a:buFont typeface="+mj-lt"/>
              <a:buAutoNum type="alphaUcPeriod"/>
            </a:pPr>
            <a:endParaRPr lang="en-US" sz="2000" dirty="0">
              <a:solidFill>
                <a:schemeClr val="tx1"/>
              </a:solidFill>
            </a:endParaRPr>
          </a:p>
          <a:p>
            <a:pPr marL="257175" indent="-257175">
              <a:buFont typeface="+mj-lt"/>
              <a:buAutoNum type="alphaUcPeriod"/>
            </a:pPr>
            <a:r>
              <a:rPr lang="en-US" sz="2000" dirty="0" smtClean="0">
                <a:solidFill>
                  <a:schemeClr val="tx1"/>
                </a:solidFill>
              </a:rPr>
              <a:t> Are </a:t>
            </a:r>
            <a:r>
              <a:rPr lang="en-US" sz="2000" dirty="0">
                <a:solidFill>
                  <a:schemeClr val="tx1"/>
                </a:solidFill>
              </a:rPr>
              <a:t>barriers to safety, permanency, or child/youth/young </a:t>
            </a:r>
            <a:r>
              <a:rPr lang="en-US" sz="2000" dirty="0" smtClean="0">
                <a:solidFill>
                  <a:schemeClr val="tx1"/>
                </a:solidFill>
              </a:rPr>
              <a:t>	adult </a:t>
            </a:r>
            <a:r>
              <a:rPr lang="en-US" sz="2000" dirty="0">
                <a:solidFill>
                  <a:schemeClr val="tx1"/>
                </a:solidFill>
              </a:rPr>
              <a:t>well-being</a:t>
            </a:r>
            <a:r>
              <a:rPr lang="en-US" sz="2000" dirty="0" smtClean="0">
                <a:solidFill>
                  <a:schemeClr val="tx1"/>
                </a:solidFill>
              </a:rPr>
              <a:t>.</a:t>
            </a:r>
          </a:p>
          <a:p>
            <a:pPr marL="257175" indent="-257175">
              <a:buFont typeface="+mj-lt"/>
              <a:buAutoNum type="alphaUcPeriod"/>
            </a:pPr>
            <a:endParaRPr lang="en-US" sz="2000" dirty="0">
              <a:solidFill>
                <a:schemeClr val="tx1"/>
              </a:solidFill>
            </a:endParaRPr>
          </a:p>
          <a:p>
            <a:pPr marL="257175" indent="-257175">
              <a:buFont typeface="+mj-lt"/>
              <a:buAutoNum type="alphaUcPeriod"/>
            </a:pPr>
            <a:r>
              <a:rPr lang="en-US" sz="2000" dirty="0" smtClean="0">
                <a:solidFill>
                  <a:schemeClr val="tx1"/>
                </a:solidFill>
              </a:rPr>
              <a:t> Contribute </a:t>
            </a:r>
            <a:r>
              <a:rPr lang="en-US" sz="2000" dirty="0">
                <a:solidFill>
                  <a:schemeClr val="tx1"/>
                </a:solidFill>
              </a:rPr>
              <a:t>to imminent danger of serious physical or </a:t>
            </a:r>
            <a:r>
              <a:rPr lang="en-US" sz="2000" dirty="0" smtClean="0">
                <a:solidFill>
                  <a:schemeClr val="tx1"/>
                </a:solidFill>
              </a:rPr>
              <a:t>	emotional </a:t>
            </a:r>
            <a:r>
              <a:rPr lang="en-US" sz="2000" dirty="0">
                <a:solidFill>
                  <a:schemeClr val="tx1"/>
                </a:solidFill>
              </a:rPr>
              <a:t>harm to the child/youth/young adult.</a:t>
            </a:r>
          </a:p>
          <a:p>
            <a:endParaRPr lang="en-US" sz="2000" dirty="0">
              <a:solidFill>
                <a:schemeClr val="tx1"/>
              </a:solidFill>
            </a:endParaRPr>
          </a:p>
        </p:txBody>
      </p:sp>
    </p:spTree>
    <p:extLst>
      <p:ext uri="{BB962C8B-B14F-4D97-AF65-F5344CB8AC3E}">
        <p14:creationId xmlns:p14="http://schemas.microsoft.com/office/powerpoint/2010/main" val="26778645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id="{770805F2-E990-446C-AF69-6927861D2937}" vid="{5193DFF5-6A00-4EC7-A54B-D866A9CA79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A2654A26DFA94BBF3672869BDF6BA2" ma:contentTypeVersion="3" ma:contentTypeDescription="Create a new document." ma:contentTypeScope="" ma:versionID="7c7912bc05ef821b4623d41e4d74ca53">
  <xsd:schema xmlns:xsd="http://www.w3.org/2001/XMLSchema" xmlns:xs="http://www.w3.org/2001/XMLSchema" xmlns:p="http://schemas.microsoft.com/office/2006/metadata/properties" xmlns:ns2="d5bbcda5-9f81-4e55-b91d-6cced3bd074a" xmlns:ns3="c3547a0c-3ee8-4157-882d-cdafbcec9925" xmlns:ns4="1966d3f9-b4fe-4c7b-99d8-d15794cf76cd" targetNamespace="http://schemas.microsoft.com/office/2006/metadata/properties" ma:root="true" ma:fieldsID="efd389ce4772bfbb43e29e9f78e36bb3" ns2:_="" ns3:_="" ns4:_="">
    <xsd:import namespace="d5bbcda5-9f81-4e55-b91d-6cced3bd074a"/>
    <xsd:import namespace="c3547a0c-3ee8-4157-882d-cdafbcec9925"/>
    <xsd:import namespace="1966d3f9-b4fe-4c7b-99d8-d15794cf76c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cda5-9f81-4e55-b91d-6cced3bd07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47a0c-3ee8-4157-882d-cdafbcec99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66d3f9-b4fe-4c7b-99d8-d15794cf76cd"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5bbcda5-9f81-4e55-b91d-6cced3bd074a">TETNCUDUKCZU-311-1256</_dlc_DocId>
    <_dlc_DocIdUrl xmlns="d5bbcda5-9f81-4e55-b91d-6cced3bd074a">
      <Url>https://nccd.sharepoint.com/crc_programs/sdm/543/_layouts/15/DocIdRedir.aspx?ID=TETNCUDUKCZU-311-1256</Url>
      <Description>TETNCUDUKCZU-311-1256</Description>
    </_dlc_DocIdUrl>
  </documentManagement>
</p:properties>
</file>

<file path=customXml/itemProps1.xml><?xml version="1.0" encoding="utf-8"?>
<ds:datastoreItem xmlns:ds="http://schemas.openxmlformats.org/officeDocument/2006/customXml" ds:itemID="{B79C5EAE-25A7-4711-B14D-22C4A4C52A75}">
  <ds:schemaRefs>
    <ds:schemaRef ds:uri="http://schemas.microsoft.com/sharepoint/events"/>
  </ds:schemaRefs>
</ds:datastoreItem>
</file>

<file path=customXml/itemProps2.xml><?xml version="1.0" encoding="utf-8"?>
<ds:datastoreItem xmlns:ds="http://schemas.openxmlformats.org/officeDocument/2006/customXml" ds:itemID="{E06CA238-4360-4565-892A-880D5D9E5B66}">
  <ds:schemaRefs>
    <ds:schemaRef ds:uri="http://schemas.microsoft.com/sharepoint/v3/contenttype/forms"/>
  </ds:schemaRefs>
</ds:datastoreItem>
</file>

<file path=customXml/itemProps3.xml><?xml version="1.0" encoding="utf-8"?>
<ds:datastoreItem xmlns:ds="http://schemas.openxmlformats.org/officeDocument/2006/customXml" ds:itemID="{54A6CCDF-FFF7-4088-B04B-E6CBCB512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bcda5-9f81-4e55-b91d-6cced3bd074a"/>
    <ds:schemaRef ds:uri="c3547a0c-3ee8-4157-882d-cdafbcec9925"/>
    <ds:schemaRef ds:uri="1966d3f9-b4fe-4c7b-99d8-d15794cf7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1E9D3EF-9EFB-499C-9426-3C6E1B3CC5FC}">
  <ds:schemaRefs>
    <ds:schemaRef ds:uri="c3547a0c-3ee8-4157-882d-cdafbcec9925"/>
    <ds:schemaRef ds:uri="http://schemas.microsoft.com/office/2006/metadata/properties"/>
    <ds:schemaRef ds:uri="http://schemas.microsoft.com/office/2006/documentManagement/types"/>
    <ds:schemaRef ds:uri="http://www.w3.org/XML/1998/namespace"/>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1966d3f9-b4fe-4c7b-99d8-d15794cf76cd"/>
    <ds:schemaRef ds:uri="d5bbcda5-9f81-4e55-b91d-6cced3bd074a"/>
  </ds:schemaRefs>
</ds:datastoreItem>
</file>

<file path=docProps/app.xml><?xml version="1.0" encoding="utf-8"?>
<Properties xmlns="http://schemas.openxmlformats.org/officeDocument/2006/extended-properties" xmlns:vt="http://schemas.openxmlformats.org/officeDocument/2006/docPropsVTypes">
  <TotalTime>358</TotalTime>
  <Words>1591</Words>
  <Application>Microsoft Office PowerPoint</Application>
  <PresentationFormat>On-screen Show (4:3)</PresentationFormat>
  <Paragraphs>184</Paragraphs>
  <Slides>14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ＭＳ Ｐゴシック</vt:lpstr>
      <vt:lpstr>Arial</vt:lpstr>
      <vt:lpstr>Calibri</vt:lpstr>
      <vt:lpstr>Tahoma</vt:lpstr>
      <vt:lpstr>Verdana</vt:lpstr>
      <vt:lpstr>Wingdings</vt:lpstr>
      <vt:lpstr>ヒラギノ角ゴ ProN W3</vt:lpstr>
      <vt:lpstr>CRC-ppt-template_eeh_smf</vt:lpstr>
      <vt:lpstr>SDM® 3.0 Family and Child Strengths and Needs Assessment</vt:lpstr>
      <vt:lpstr>The SDM® Family Strengths and Needs Assessment</vt:lpstr>
      <vt:lpstr>The SDM® FSNA Informs Case Planning</vt:lpstr>
      <vt:lpstr>Shared Definition of Safety</vt:lpstr>
      <vt:lpstr>PowerPoint Presentation</vt:lpstr>
      <vt:lpstr>Family Strengths and Needs Assessment </vt:lpstr>
      <vt:lpstr>Visualizing the FSNA Connection to Safety</vt:lpstr>
      <vt:lpstr>After the Plan Is Working…</vt:lpstr>
      <vt:lpstr>Caregivers</vt:lpstr>
      <vt:lpstr>Caregivers</vt:lpstr>
      <vt:lpstr>Caregivers</vt:lpstr>
      <vt:lpstr>Caregivers</vt:lpstr>
      <vt:lpstr>Child </vt:lpstr>
      <vt:lpstr>Contact Content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SDM 3.0 Family and Child Strengths and Needs Assessment</dc:title>
  <dc:creator>Rod Caskey</dc:creator>
  <cp:lastModifiedBy>Debra Greene</cp:lastModifiedBy>
  <cp:revision>20</cp:revision>
  <dcterms:created xsi:type="dcterms:W3CDTF">2015-08-18T14:44:41Z</dcterms:created>
  <dcterms:modified xsi:type="dcterms:W3CDTF">2015-09-25T17:50:38Z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0x0101009FA2654A26DFA94BBF3672869BDF6BA2</vt:lpwstr>
  </property>
  <property fmtid="{D5CDD505-2E9C-101B-9397-08002B2CF9AE}" pid="3" name="_dlc_DocIdItemGuid">
    <vt:lpwstr>e3475f4c-af6e-4a00-bcfb-eaddf24ee5bb</vt:lpwstr>
  </property>
</Properties>
</file>